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Lst>
  <p:notesMasterIdLst>
    <p:notesMasterId r:id="rId16"/>
  </p:notesMasterIdLst>
  <p:sldSz cx="14630400" cy="8229600"/>
  <p:notesSz cx="8229600" cy="14630400"/>
  <p:embeddedFontLst>
    <p:embeddedFont>
      <p:font typeface="Petrona"/>
      <p:regular r:id="rId21"/>
    </p:embeddedFont>
    <p:embeddedFont>
      <p:font typeface="Petrona"/>
      <p:regular r:id="rId22"/>
    </p:embeddedFont>
    <p:embeddedFont>
      <p:font typeface="Petrona"/>
      <p:regular r:id="rId23"/>
    </p:embeddedFont>
    <p:embeddedFont>
      <p:font typeface="Petrona"/>
      <p:regular r:id="rId24"/>
    </p:embeddedFont>
    <p:embeddedFont>
      <p:font typeface="Inter"/>
      <p:regular r:id="rId25"/>
    </p:embeddedFont>
    <p:embeddedFont>
      <p:font typeface="Inter"/>
      <p:regular r:id="rId26"/>
    </p:embeddedFont>
    <p:embeddedFont>
      <p:font typeface="Inter"/>
      <p:regular r:id="rId27"/>
    </p:embeddedFont>
    <p:embeddedFont>
      <p:font typeface="Inter"/>
      <p:regular r:id="rId28"/>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notesMaster" Target="notesMasters/notesMaster1.xml"/><Relationship Id="rId17" Type="http://schemas.openxmlformats.org/officeDocument/2006/relationships/presProps" Target="presProps.xml"/><Relationship Id="rId18" Type="http://schemas.openxmlformats.org/officeDocument/2006/relationships/viewProps" Target="viewProps.xml"/><Relationship Id="rId19" Type="http://schemas.openxmlformats.org/officeDocument/2006/relationships/theme" Target="theme/theme1.xml"/><Relationship Id="rId20" Type="http://schemas.openxmlformats.org/officeDocument/2006/relationships/tableStyles" Target="tableStyles.xml"/><Relationship Id="rId21" Type="http://schemas.openxmlformats.org/officeDocument/2006/relationships/font" Target="fonts/font1.fntdata"/><Relationship Id="rId22" Type="http://schemas.openxmlformats.org/officeDocument/2006/relationships/font" Target="fonts/font2.fntdata"/><Relationship Id="rId23" Type="http://schemas.openxmlformats.org/officeDocument/2006/relationships/font" Target="fonts/font3.fntdata"/><Relationship Id="rId24" Type="http://schemas.openxmlformats.org/officeDocument/2006/relationships/font" Target="fonts/font4.fntdata"/><Relationship Id="rId25" Type="http://schemas.openxmlformats.org/officeDocument/2006/relationships/font" Target="fonts/font5.fntdata"/><Relationship Id="rId26" Type="http://schemas.openxmlformats.org/officeDocument/2006/relationships/font" Target="fonts/font6.fntdata"/><Relationship Id="rId27" Type="http://schemas.openxmlformats.org/officeDocument/2006/relationships/font" Target="fonts/font7.fntdata"/><Relationship Id="rId28"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0-1.png"/><Relationship Id="rId2" Type="http://schemas.openxmlformats.org/officeDocument/2006/relationships/image" Target="../media/image-1010-2.png"/><Relationship Id="rId4"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1-1.png"/><Relationship Id="rId2" Type="http://schemas.openxmlformats.org/officeDocument/2006/relationships/image" Target="../media/image-1011-2.png"/><Relationship Id="rId4"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2-1.png"/><Relationship Id="rId2" Type="http://schemas.openxmlformats.org/officeDocument/2006/relationships/image" Target="../media/image-1012-2.png"/><Relationship Id="rId4"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3-1.png"/><Relationship Id="rId2" Type="http://schemas.openxmlformats.org/officeDocument/2006/relationships/image" Target="../media/image-1013-2.png"/><Relationship Id="rId4"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4-1.png"/><Relationship Id="rId2" Type="http://schemas.openxmlformats.org/officeDocument/2006/relationships/image" Target="../media/image-1014-2.png"/><Relationship Id="rId4"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5-1.png"/><Relationship Id="rId2" Type="http://schemas.openxmlformats.org/officeDocument/2006/relationships/image" Target="../media/image-1015-2.png"/><Relationship Id="rId4"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2-1.png"/><Relationship Id="rId2" Type="http://schemas.openxmlformats.org/officeDocument/2006/relationships/image" Target="../media/image-1002-2.pn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3-1.png"/><Relationship Id="rId2" Type="http://schemas.openxmlformats.org/officeDocument/2006/relationships/image" Target="../media/image-1003-2.pn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4-1.png"/><Relationship Id="rId2" Type="http://schemas.openxmlformats.org/officeDocument/2006/relationships/image" Target="../media/image-1004-2.png"/><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5-1.png"/><Relationship Id="rId2" Type="http://schemas.openxmlformats.org/officeDocument/2006/relationships/image" Target="../media/image-1005-2.pn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6-1.png"/><Relationship Id="rId2" Type="http://schemas.openxmlformats.org/officeDocument/2006/relationships/image" Target="../media/image-1006-2.pn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7-1.png"/><Relationship Id="rId2" Type="http://schemas.openxmlformats.org/officeDocument/2006/relationships/image" Target="../media/image-1007-2.png"/><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8-1.png"/><Relationship Id="rId2" Type="http://schemas.openxmlformats.org/officeDocument/2006/relationships/image" Target="../media/image-1008-2.png"/><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9-1.png"/><Relationship Id="rId2" Type="http://schemas.openxmlformats.org/officeDocument/2006/relationships/image" Target="../media/image-1009-2.pn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slideLayout" Target="../slideLayouts/slideLayout2.xml"/><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image" Target="../media/image-10-2.png"/><Relationship Id="rId3" Type="http://schemas.openxmlformats.org/officeDocument/2006/relationships/image" Target="../media/image-10-3.png"/><Relationship Id="rId4" Type="http://schemas.openxmlformats.org/officeDocument/2006/relationships/image" Target="../media/image-10-4.png"/><Relationship Id="rId5" Type="http://schemas.openxmlformats.org/officeDocument/2006/relationships/image" Target="../media/image-10-5.png"/><Relationship Id="rId6" Type="http://schemas.openxmlformats.org/officeDocument/2006/relationships/image" Target="../media/image-10-6.png"/><Relationship Id="rId7" Type="http://schemas.openxmlformats.org/officeDocument/2006/relationships/slideLayout" Target="../slideLayouts/slideLayout11.xml"/><Relationship Id="rId8"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image-11-1.png"/><Relationship Id="rId2" Type="http://schemas.openxmlformats.org/officeDocument/2006/relationships/slideLayout" Target="../slideLayouts/slideLayout12.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image-12-1.png"/><Relationship Id="rId2" Type="http://schemas.openxmlformats.org/officeDocument/2006/relationships/slideLayout" Target="../slideLayouts/slideLayout13.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image-14-1.png"/><Relationship Id="rId2" Type="http://schemas.openxmlformats.org/officeDocument/2006/relationships/slideLayout" Target="../slideLayouts/slideLayout15.xml"/><Relationship Id="rId3"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slideLayout" Target="../slideLayouts/slideLayout4.xml"/><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6.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slideLayout" Target="../slideLayouts/slideLayout7.xml"/><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slideLayout" Target="../slideLayouts/slideLayout8.xml"/><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slideLayout" Target="../slideLayouts/slideLayout9.xml"/><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slideLayout" Target="../slideLayouts/slideLayout10.xml"/><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350437" y="1559838"/>
            <a:ext cx="7415927" cy="3239929"/>
          </a:xfrm>
          <a:prstGeom prst="rect">
            <a:avLst/>
          </a:prstGeom>
          <a:noFill/>
          <a:ln/>
        </p:spPr>
        <p:txBody>
          <a:bodyPr wrap="square" lIns="0" tIns="0" rIns="0" bIns="0" rtlCol="0" anchor="t"/>
          <a:lstStyle/>
          <a:p>
            <a:pPr indent="0" marL="0">
              <a:lnSpc>
                <a:spcPts val="6350"/>
              </a:lnSpc>
              <a:buNone/>
            </a:pPr>
            <a:r>
              <a:rPr lang="en-US" sz="5100" b="1" dirty="0">
                <a:solidFill>
                  <a:srgbClr val="000000"/>
                </a:solidFill>
                <a:latin typeface="Petrona Bold" pitchFamily="34" charset="0"/>
                <a:ea typeface="Petrona Bold" pitchFamily="34" charset="-122"/>
                <a:cs typeface="Petrona Bold" pitchFamily="34" charset="-120"/>
              </a:rPr>
              <a:t>Electricity Load Forecasting Using Machine Learning and Time Series Models</a:t>
            </a:r>
            <a:endParaRPr lang="en-US" sz="5100" dirty="0"/>
          </a:p>
        </p:txBody>
      </p:sp>
      <p:sp>
        <p:nvSpPr>
          <p:cNvPr id="4" name="Text 1"/>
          <p:cNvSpPr/>
          <p:nvPr/>
        </p:nvSpPr>
        <p:spPr>
          <a:xfrm>
            <a:off x="6350437" y="5170051"/>
            <a:ext cx="7415927" cy="790099"/>
          </a:xfrm>
          <a:prstGeom prst="rect">
            <a:avLst/>
          </a:prstGeom>
          <a:noFill/>
          <a:ln/>
        </p:spPr>
        <p:txBody>
          <a:bodyPr wrap="square" lIns="0" tIns="0" rIns="0" bIns="0" rtlCol="0" anchor="t"/>
          <a:lstStyle/>
          <a:p>
            <a:pPr indent="0" marL="0">
              <a:lnSpc>
                <a:spcPts val="3100"/>
              </a:lnSpc>
              <a:buNone/>
            </a:pPr>
            <a:r>
              <a:rPr lang="en-US" sz="1900" dirty="0">
                <a:solidFill>
                  <a:srgbClr val="272525"/>
                </a:solidFill>
                <a:latin typeface="Inter" pitchFamily="34" charset="0"/>
                <a:ea typeface="Inter" pitchFamily="34" charset="-122"/>
                <a:cs typeface="Inter" pitchFamily="34" charset="-120"/>
              </a:rPr>
              <a:t>Exploring predictive models to improve energy demand forecasting for grid management and sustainability.</a:t>
            </a:r>
            <a:endParaRPr lang="en-US" sz="1900" dirty="0"/>
          </a:p>
        </p:txBody>
      </p:sp>
      <p:sp>
        <p:nvSpPr>
          <p:cNvPr id="5" name="Shape 2"/>
          <p:cNvSpPr/>
          <p:nvPr/>
        </p:nvSpPr>
        <p:spPr>
          <a:xfrm>
            <a:off x="6350437" y="6256258"/>
            <a:ext cx="394930" cy="394930"/>
          </a:xfrm>
          <a:prstGeom prst="roundRect">
            <a:avLst>
              <a:gd name="adj" fmla="val 23151155"/>
            </a:avLst>
          </a:prstGeom>
          <a:noFill/>
          <a:ln w="7620">
            <a:solidFill>
              <a:srgbClr val="FFFFFF"/>
            </a:solidFill>
            <a:prstDash val="solid"/>
          </a:ln>
        </p:spPr>
      </p:sp>
      <p:pic>
        <p:nvPicPr>
          <p:cNvPr id="6" name="Image 1" descr="preencoded.png">    </p:cNvPr>
          <p:cNvPicPr>
            <a:picLocks noChangeAspect="1"/>
          </p:cNvPicPr>
          <p:nvPr/>
        </p:nvPicPr>
        <p:blipFill>
          <a:blip r:embed="rId2"/>
          <a:stretch>
            <a:fillRect/>
          </a:stretch>
        </p:blipFill>
        <p:spPr>
          <a:xfrm>
            <a:off x="6358057" y="6263878"/>
            <a:ext cx="379690" cy="379690"/>
          </a:xfrm>
          <a:prstGeom prst="rect">
            <a:avLst/>
          </a:prstGeom>
        </p:spPr>
      </p:pic>
      <p:sp>
        <p:nvSpPr>
          <p:cNvPr id="7" name="Text 3"/>
          <p:cNvSpPr/>
          <p:nvPr/>
        </p:nvSpPr>
        <p:spPr>
          <a:xfrm>
            <a:off x="6868716" y="6237803"/>
            <a:ext cx="1723311" cy="431959"/>
          </a:xfrm>
          <a:prstGeom prst="rect">
            <a:avLst/>
          </a:prstGeom>
          <a:noFill/>
          <a:ln/>
        </p:spPr>
        <p:txBody>
          <a:bodyPr wrap="none" lIns="0" tIns="0" rIns="0" bIns="0" rtlCol="0" anchor="t"/>
          <a:lstStyle/>
          <a:p>
            <a:pPr algn="l" indent="0" marL="0">
              <a:lnSpc>
                <a:spcPts val="3400"/>
              </a:lnSpc>
              <a:buNone/>
            </a:pPr>
            <a:r>
              <a:rPr lang="en-US" sz="2400" b="1" dirty="0">
                <a:solidFill>
                  <a:srgbClr val="272525"/>
                </a:solidFill>
                <a:latin typeface="Inter Bold" pitchFamily="34" charset="0"/>
                <a:ea typeface="Inter Bold" pitchFamily="34" charset="-122"/>
                <a:cs typeface="Inter Bold" pitchFamily="34" charset="-120"/>
              </a:rPr>
              <a:t>by Yash Raj</a:t>
            </a:r>
            <a:endParaRPr lang="en-US" sz="24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30433"/>
          </a:xfrm>
          <a:prstGeom prst="rect">
            <a:avLst/>
          </a:prstGeom>
        </p:spPr>
      </p:pic>
      <p:pic>
        <p:nvPicPr>
          <p:cNvPr id="3" name="Image 1" descr="preencoded.png">    </p:cNvPr>
          <p:cNvPicPr>
            <a:picLocks noChangeAspect="1"/>
          </p:cNvPicPr>
          <p:nvPr/>
        </p:nvPicPr>
        <p:blipFill>
          <a:blip r:embed="rId2"/>
          <a:stretch>
            <a:fillRect/>
          </a:stretch>
        </p:blipFill>
        <p:spPr>
          <a:xfrm>
            <a:off x="211574" y="3089910"/>
            <a:ext cx="5063133" cy="2050613"/>
          </a:xfrm>
          <a:prstGeom prst="rect">
            <a:avLst/>
          </a:prstGeom>
        </p:spPr>
      </p:pic>
      <p:sp>
        <p:nvSpPr>
          <p:cNvPr id="4" name="Text 0"/>
          <p:cNvSpPr/>
          <p:nvPr/>
        </p:nvSpPr>
        <p:spPr>
          <a:xfrm>
            <a:off x="6078617" y="465296"/>
            <a:ext cx="4442341" cy="555188"/>
          </a:xfrm>
          <a:prstGeom prst="rect">
            <a:avLst/>
          </a:prstGeom>
          <a:noFill/>
          <a:ln/>
        </p:spPr>
        <p:txBody>
          <a:bodyPr wrap="none" lIns="0" tIns="0" rIns="0" bIns="0" rtlCol="0" anchor="t"/>
          <a:lstStyle/>
          <a:p>
            <a:pPr indent="0" marL="0">
              <a:lnSpc>
                <a:spcPts val="4350"/>
              </a:lnSpc>
              <a:buNone/>
            </a:pPr>
            <a:r>
              <a:rPr lang="en-US" sz="3450" b="1" dirty="0">
                <a:solidFill>
                  <a:srgbClr val="000000"/>
                </a:solidFill>
                <a:latin typeface="Petrona Bold" pitchFamily="34" charset="0"/>
                <a:ea typeface="Petrona Bold" pitchFamily="34" charset="-122"/>
                <a:cs typeface="Petrona Bold" pitchFamily="34" charset="-120"/>
              </a:rPr>
              <a:t>Model 5: Chronos</a:t>
            </a:r>
            <a:endParaRPr lang="en-US" sz="3450" dirty="0"/>
          </a:p>
        </p:txBody>
      </p:sp>
      <p:pic>
        <p:nvPicPr>
          <p:cNvPr id="5" name="Image 2" descr="preencoded.png">    </p:cNvPr>
          <p:cNvPicPr>
            <a:picLocks noChangeAspect="1"/>
          </p:cNvPicPr>
          <p:nvPr/>
        </p:nvPicPr>
        <p:blipFill>
          <a:blip r:embed="rId3"/>
          <a:stretch>
            <a:fillRect/>
          </a:stretch>
        </p:blipFill>
        <p:spPr>
          <a:xfrm>
            <a:off x="6078617" y="1274326"/>
            <a:ext cx="423029" cy="423029"/>
          </a:xfrm>
          <a:prstGeom prst="rect">
            <a:avLst/>
          </a:prstGeom>
        </p:spPr>
      </p:pic>
      <p:sp>
        <p:nvSpPr>
          <p:cNvPr id="6" name="Text 1"/>
          <p:cNvSpPr/>
          <p:nvPr/>
        </p:nvSpPr>
        <p:spPr>
          <a:xfrm>
            <a:off x="6078617" y="1866543"/>
            <a:ext cx="2221111" cy="277654"/>
          </a:xfrm>
          <a:prstGeom prst="rect">
            <a:avLst/>
          </a:prstGeom>
          <a:noFill/>
          <a:ln/>
        </p:spPr>
        <p:txBody>
          <a:bodyPr wrap="none" lIns="0" tIns="0" rIns="0" bIns="0" rtlCol="0" anchor="t"/>
          <a:lstStyle/>
          <a:p>
            <a:pPr algn="l" indent="0" marL="0">
              <a:lnSpc>
                <a:spcPts val="2150"/>
              </a:lnSpc>
              <a:buNone/>
            </a:pPr>
            <a:r>
              <a:rPr lang="en-US" sz="1700" b="1" dirty="0">
                <a:solidFill>
                  <a:srgbClr val="272525"/>
                </a:solidFill>
                <a:latin typeface="Petrona Bold" pitchFamily="34" charset="0"/>
                <a:ea typeface="Petrona Bold" pitchFamily="34" charset="-122"/>
                <a:cs typeface="Petrona Bold" pitchFamily="34" charset="-120"/>
              </a:rPr>
              <a:t>Best Performance</a:t>
            </a:r>
            <a:endParaRPr lang="en-US" sz="1700" dirty="0"/>
          </a:p>
        </p:txBody>
      </p:sp>
      <p:sp>
        <p:nvSpPr>
          <p:cNvPr id="7" name="Text 2"/>
          <p:cNvSpPr/>
          <p:nvPr/>
        </p:nvSpPr>
        <p:spPr>
          <a:xfrm>
            <a:off x="6078617" y="2245638"/>
            <a:ext cx="7959566" cy="270629"/>
          </a:xfrm>
          <a:prstGeom prst="rect">
            <a:avLst/>
          </a:prstGeom>
          <a:noFill/>
          <a:ln/>
        </p:spPr>
        <p:txBody>
          <a:bodyPr wrap="none" lIns="0" tIns="0" rIns="0" bIns="0" rtlCol="0" anchor="t"/>
          <a:lstStyle/>
          <a:p>
            <a:pPr algn="l" indent="0" marL="0">
              <a:lnSpc>
                <a:spcPts val="2100"/>
              </a:lnSpc>
              <a:buNone/>
            </a:pPr>
            <a:r>
              <a:rPr lang="en-US" sz="1300" dirty="0">
                <a:solidFill>
                  <a:srgbClr val="272525"/>
                </a:solidFill>
                <a:latin typeface="Inter" pitchFamily="34" charset="0"/>
                <a:ea typeface="Inter" pitchFamily="34" charset="-122"/>
                <a:cs typeface="Inter" pitchFamily="34" charset="-120"/>
              </a:rPr>
              <a:t>Delivered the most accurate predictions</a:t>
            </a:r>
            <a:endParaRPr lang="en-US" sz="1300" dirty="0"/>
          </a:p>
        </p:txBody>
      </p:sp>
      <p:pic>
        <p:nvPicPr>
          <p:cNvPr id="8" name="Image 3" descr="preencoded.png">    </p:cNvPr>
          <p:cNvPicPr>
            <a:picLocks noChangeAspect="1"/>
          </p:cNvPicPr>
          <p:nvPr/>
        </p:nvPicPr>
        <p:blipFill>
          <a:blip r:embed="rId4"/>
          <a:stretch>
            <a:fillRect/>
          </a:stretch>
        </p:blipFill>
        <p:spPr>
          <a:xfrm>
            <a:off x="6078617" y="3023949"/>
            <a:ext cx="423029" cy="423029"/>
          </a:xfrm>
          <a:prstGeom prst="rect">
            <a:avLst/>
          </a:prstGeom>
        </p:spPr>
      </p:pic>
      <p:sp>
        <p:nvSpPr>
          <p:cNvPr id="9" name="Text 3"/>
          <p:cNvSpPr/>
          <p:nvPr/>
        </p:nvSpPr>
        <p:spPr>
          <a:xfrm>
            <a:off x="6078617" y="3616166"/>
            <a:ext cx="2221111" cy="277654"/>
          </a:xfrm>
          <a:prstGeom prst="rect">
            <a:avLst/>
          </a:prstGeom>
          <a:noFill/>
          <a:ln/>
        </p:spPr>
        <p:txBody>
          <a:bodyPr wrap="none" lIns="0" tIns="0" rIns="0" bIns="0" rtlCol="0" anchor="t"/>
          <a:lstStyle/>
          <a:p>
            <a:pPr algn="l" indent="0" marL="0">
              <a:lnSpc>
                <a:spcPts val="2150"/>
              </a:lnSpc>
              <a:buNone/>
            </a:pPr>
            <a:r>
              <a:rPr lang="en-US" sz="1700" b="1" dirty="0">
                <a:solidFill>
                  <a:srgbClr val="272525"/>
                </a:solidFill>
                <a:latin typeface="Petrona Bold" pitchFamily="34" charset="0"/>
                <a:ea typeface="Petrona Bold" pitchFamily="34" charset="-122"/>
                <a:cs typeface="Petrona Bold" pitchFamily="34" charset="-120"/>
              </a:rPr>
              <a:t>Captured Complexity</a:t>
            </a:r>
            <a:endParaRPr lang="en-US" sz="1700" dirty="0"/>
          </a:p>
        </p:txBody>
      </p:sp>
      <p:sp>
        <p:nvSpPr>
          <p:cNvPr id="10" name="Text 4"/>
          <p:cNvSpPr/>
          <p:nvPr/>
        </p:nvSpPr>
        <p:spPr>
          <a:xfrm>
            <a:off x="6078617" y="3995261"/>
            <a:ext cx="7959566" cy="270629"/>
          </a:xfrm>
          <a:prstGeom prst="rect">
            <a:avLst/>
          </a:prstGeom>
          <a:noFill/>
          <a:ln/>
        </p:spPr>
        <p:txBody>
          <a:bodyPr wrap="none" lIns="0" tIns="0" rIns="0" bIns="0" rtlCol="0" anchor="t"/>
          <a:lstStyle/>
          <a:p>
            <a:pPr algn="l" indent="0" marL="0">
              <a:lnSpc>
                <a:spcPts val="2100"/>
              </a:lnSpc>
              <a:buNone/>
            </a:pPr>
            <a:r>
              <a:rPr lang="en-US" sz="1300" dirty="0">
                <a:solidFill>
                  <a:srgbClr val="272525"/>
                </a:solidFill>
                <a:latin typeface="Inter" pitchFamily="34" charset="0"/>
                <a:ea typeface="Inter" pitchFamily="34" charset="-122"/>
                <a:cs typeface="Inter" pitchFamily="34" charset="-120"/>
              </a:rPr>
              <a:t>Effectively modeled intricate consumption patterns</a:t>
            </a:r>
            <a:endParaRPr lang="en-US" sz="1300" dirty="0"/>
          </a:p>
        </p:txBody>
      </p:sp>
      <p:pic>
        <p:nvPicPr>
          <p:cNvPr id="11" name="Image 4" descr="preencoded.png">    </p:cNvPr>
          <p:cNvPicPr>
            <a:picLocks noChangeAspect="1"/>
          </p:cNvPicPr>
          <p:nvPr/>
        </p:nvPicPr>
        <p:blipFill>
          <a:blip r:embed="rId5"/>
          <a:stretch>
            <a:fillRect/>
          </a:stretch>
        </p:blipFill>
        <p:spPr>
          <a:xfrm>
            <a:off x="6078617" y="4773573"/>
            <a:ext cx="423029" cy="423029"/>
          </a:xfrm>
          <a:prstGeom prst="rect">
            <a:avLst/>
          </a:prstGeom>
        </p:spPr>
      </p:pic>
      <p:sp>
        <p:nvSpPr>
          <p:cNvPr id="12" name="Text 5"/>
          <p:cNvSpPr/>
          <p:nvPr/>
        </p:nvSpPr>
        <p:spPr>
          <a:xfrm>
            <a:off x="6078617" y="5365790"/>
            <a:ext cx="2221111" cy="277654"/>
          </a:xfrm>
          <a:prstGeom prst="rect">
            <a:avLst/>
          </a:prstGeom>
          <a:noFill/>
          <a:ln/>
        </p:spPr>
        <p:txBody>
          <a:bodyPr wrap="none" lIns="0" tIns="0" rIns="0" bIns="0" rtlCol="0" anchor="t"/>
          <a:lstStyle/>
          <a:p>
            <a:pPr algn="l" indent="0" marL="0">
              <a:lnSpc>
                <a:spcPts val="2150"/>
              </a:lnSpc>
              <a:buNone/>
            </a:pPr>
            <a:r>
              <a:rPr lang="en-US" sz="1700" b="1" dirty="0">
                <a:solidFill>
                  <a:srgbClr val="272525"/>
                </a:solidFill>
                <a:latin typeface="Petrona Bold" pitchFamily="34" charset="0"/>
                <a:ea typeface="Petrona Bold" pitchFamily="34" charset="-122"/>
                <a:cs typeface="Petrona Bold" pitchFamily="34" charset="-120"/>
              </a:rPr>
              <a:t>Challenges</a:t>
            </a:r>
            <a:endParaRPr lang="en-US" sz="1700" dirty="0"/>
          </a:p>
        </p:txBody>
      </p:sp>
      <p:sp>
        <p:nvSpPr>
          <p:cNvPr id="13" name="Text 6"/>
          <p:cNvSpPr/>
          <p:nvPr/>
        </p:nvSpPr>
        <p:spPr>
          <a:xfrm>
            <a:off x="6078617" y="5744885"/>
            <a:ext cx="7959566" cy="270629"/>
          </a:xfrm>
          <a:prstGeom prst="rect">
            <a:avLst/>
          </a:prstGeom>
          <a:noFill/>
          <a:ln/>
        </p:spPr>
        <p:txBody>
          <a:bodyPr wrap="none" lIns="0" tIns="0" rIns="0" bIns="0" rtlCol="0" anchor="t"/>
          <a:lstStyle/>
          <a:p>
            <a:pPr algn="l" indent="0" marL="0">
              <a:lnSpc>
                <a:spcPts val="2100"/>
              </a:lnSpc>
              <a:buNone/>
            </a:pPr>
            <a:r>
              <a:rPr lang="en-US" sz="1300" dirty="0">
                <a:solidFill>
                  <a:srgbClr val="272525"/>
                </a:solidFill>
                <a:latin typeface="Inter" pitchFamily="34" charset="0"/>
                <a:ea typeface="Inter" pitchFamily="34" charset="-122"/>
                <a:cs typeface="Inter" pitchFamily="34" charset="-120"/>
              </a:rPr>
              <a:t>High volatility and computational costs</a:t>
            </a:r>
            <a:endParaRPr lang="en-US" sz="1300" dirty="0"/>
          </a:p>
        </p:txBody>
      </p:sp>
      <p:pic>
        <p:nvPicPr>
          <p:cNvPr id="14" name="Image 5" descr="preencoded.png">    </p:cNvPr>
          <p:cNvPicPr>
            <a:picLocks noChangeAspect="1"/>
          </p:cNvPicPr>
          <p:nvPr/>
        </p:nvPicPr>
        <p:blipFill>
          <a:blip r:embed="rId6"/>
          <a:stretch>
            <a:fillRect/>
          </a:stretch>
        </p:blipFill>
        <p:spPr>
          <a:xfrm>
            <a:off x="6078617" y="6523196"/>
            <a:ext cx="423029" cy="423029"/>
          </a:xfrm>
          <a:prstGeom prst="rect">
            <a:avLst/>
          </a:prstGeom>
        </p:spPr>
      </p:pic>
      <p:sp>
        <p:nvSpPr>
          <p:cNvPr id="15" name="Text 7"/>
          <p:cNvSpPr/>
          <p:nvPr/>
        </p:nvSpPr>
        <p:spPr>
          <a:xfrm>
            <a:off x="6078617" y="7115413"/>
            <a:ext cx="2221111" cy="277654"/>
          </a:xfrm>
          <a:prstGeom prst="rect">
            <a:avLst/>
          </a:prstGeom>
          <a:noFill/>
          <a:ln/>
        </p:spPr>
        <p:txBody>
          <a:bodyPr wrap="none" lIns="0" tIns="0" rIns="0" bIns="0" rtlCol="0" anchor="t"/>
          <a:lstStyle/>
          <a:p>
            <a:pPr algn="l" indent="0" marL="0">
              <a:lnSpc>
                <a:spcPts val="2150"/>
              </a:lnSpc>
              <a:buNone/>
            </a:pPr>
            <a:r>
              <a:rPr lang="en-US" sz="1700" b="1" dirty="0">
                <a:solidFill>
                  <a:srgbClr val="272525"/>
                </a:solidFill>
                <a:latin typeface="Petrona Bold" pitchFamily="34" charset="0"/>
                <a:ea typeface="Petrona Bold" pitchFamily="34" charset="-122"/>
                <a:cs typeface="Petrona Bold" pitchFamily="34" charset="-120"/>
              </a:rPr>
              <a:t>Future Work</a:t>
            </a:r>
            <a:endParaRPr lang="en-US" sz="1700" dirty="0"/>
          </a:p>
        </p:txBody>
      </p:sp>
      <p:sp>
        <p:nvSpPr>
          <p:cNvPr id="16" name="Text 8"/>
          <p:cNvSpPr/>
          <p:nvPr/>
        </p:nvSpPr>
        <p:spPr>
          <a:xfrm>
            <a:off x="6078617" y="7494508"/>
            <a:ext cx="7959566" cy="270629"/>
          </a:xfrm>
          <a:prstGeom prst="rect">
            <a:avLst/>
          </a:prstGeom>
          <a:noFill/>
          <a:ln/>
        </p:spPr>
        <p:txBody>
          <a:bodyPr wrap="none" lIns="0" tIns="0" rIns="0" bIns="0" rtlCol="0" anchor="t"/>
          <a:lstStyle/>
          <a:p>
            <a:pPr algn="l" indent="0" marL="0">
              <a:lnSpc>
                <a:spcPts val="2100"/>
              </a:lnSpc>
              <a:buNone/>
            </a:pPr>
            <a:r>
              <a:rPr lang="en-US" sz="1300" dirty="0">
                <a:solidFill>
                  <a:srgbClr val="272525"/>
                </a:solidFill>
                <a:latin typeface="Inter" pitchFamily="34" charset="0"/>
                <a:ea typeface="Inter" pitchFamily="34" charset="-122"/>
                <a:cs typeface="Inter" pitchFamily="34" charset="-120"/>
              </a:rPr>
              <a:t>Explore ensemble methods and external factors</a:t>
            </a:r>
            <a:endParaRPr lang="en-US" sz="13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864037" y="1857613"/>
            <a:ext cx="7415927" cy="3353991"/>
          </a:xfrm>
          <a:prstGeom prst="rect">
            <a:avLst/>
          </a:prstGeom>
          <a:noFill/>
          <a:ln/>
        </p:spPr>
        <p:txBody>
          <a:bodyPr wrap="square" lIns="0" tIns="0" rIns="0" bIns="0" rtlCol="0" anchor="t"/>
          <a:lstStyle/>
          <a:p>
            <a:pPr indent="0" marL="0">
              <a:lnSpc>
                <a:spcPts val="8800"/>
              </a:lnSpc>
              <a:buNone/>
            </a:pPr>
            <a:r>
              <a:rPr lang="en-US" sz="7000" b="1" dirty="0">
                <a:solidFill>
                  <a:srgbClr val="000000"/>
                </a:solidFill>
                <a:latin typeface="Petrona Bold" pitchFamily="34" charset="0"/>
                <a:ea typeface="Petrona Bold" pitchFamily="34" charset="-122"/>
                <a:cs typeface="Petrona Bold" pitchFamily="34" charset="-120"/>
              </a:rPr>
              <a:t>Hypotheses for Model Improvements</a:t>
            </a:r>
            <a:endParaRPr lang="en-US" sz="7000" dirty="0"/>
          </a:p>
        </p:txBody>
      </p:sp>
      <p:sp>
        <p:nvSpPr>
          <p:cNvPr id="4" name="Text 1"/>
          <p:cNvSpPr/>
          <p:nvPr/>
        </p:nvSpPr>
        <p:spPr>
          <a:xfrm>
            <a:off x="864037" y="5581888"/>
            <a:ext cx="7415927" cy="790099"/>
          </a:xfrm>
          <a:prstGeom prst="rect">
            <a:avLst/>
          </a:prstGeom>
          <a:noFill/>
          <a:ln/>
        </p:spPr>
        <p:txBody>
          <a:bodyPr wrap="square" lIns="0" tIns="0" rIns="0" bIns="0" rtlCol="0" anchor="t"/>
          <a:lstStyle/>
          <a:p>
            <a:pPr indent="0" marL="0">
              <a:lnSpc>
                <a:spcPts val="3100"/>
              </a:lnSpc>
              <a:buNone/>
            </a:pPr>
            <a:r>
              <a:rPr lang="en-US" sz="1900" dirty="0">
                <a:solidFill>
                  <a:srgbClr val="272525"/>
                </a:solidFill>
                <a:latin typeface="Inter" pitchFamily="34" charset="0"/>
                <a:ea typeface="Inter" pitchFamily="34" charset="-122"/>
                <a:cs typeface="Inter" pitchFamily="34" charset="-120"/>
              </a:rPr>
              <a:t>Exploring ways to enhance the accuracy and performance of our electricity load forecasting models.</a:t>
            </a:r>
            <a:endParaRPr lang="en-US" sz="19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697587" y="921187"/>
            <a:ext cx="7591782" cy="902494"/>
          </a:xfrm>
          <a:prstGeom prst="rect">
            <a:avLst/>
          </a:prstGeom>
          <a:noFill/>
          <a:ln/>
        </p:spPr>
        <p:txBody>
          <a:bodyPr wrap="none" lIns="0" tIns="0" rIns="0" bIns="0" rtlCol="0" anchor="t"/>
          <a:lstStyle/>
          <a:p>
            <a:pPr indent="0" marL="0">
              <a:lnSpc>
                <a:spcPts val="7100"/>
              </a:lnSpc>
              <a:buNone/>
            </a:pPr>
            <a:r>
              <a:rPr lang="en-US" sz="5650" b="1" dirty="0">
                <a:solidFill>
                  <a:srgbClr val="000000"/>
                </a:solidFill>
                <a:latin typeface="Petrona Bold" pitchFamily="34" charset="0"/>
                <a:ea typeface="Petrona Bold" pitchFamily="34" charset="-122"/>
                <a:cs typeface="Petrona Bold" pitchFamily="34" charset="-120"/>
              </a:rPr>
              <a:t>Results of Hypothesis 1</a:t>
            </a:r>
            <a:endParaRPr lang="en-US" sz="5650" dirty="0"/>
          </a:p>
        </p:txBody>
      </p:sp>
      <p:sp>
        <p:nvSpPr>
          <p:cNvPr id="4" name="Text 1"/>
          <p:cNvSpPr/>
          <p:nvPr/>
        </p:nvSpPr>
        <p:spPr>
          <a:xfrm>
            <a:off x="697587" y="2122646"/>
            <a:ext cx="7748826" cy="637699"/>
          </a:xfrm>
          <a:prstGeom prst="rect">
            <a:avLst/>
          </a:prstGeom>
          <a:noFill/>
          <a:ln/>
        </p:spPr>
        <p:txBody>
          <a:bodyPr wrap="square" lIns="0" tIns="0" rIns="0" bIns="0" rtlCol="0" anchor="t"/>
          <a:lstStyle/>
          <a:p>
            <a:pPr indent="0" marL="0">
              <a:lnSpc>
                <a:spcPts val="2500"/>
              </a:lnSpc>
              <a:buNone/>
            </a:pPr>
            <a:r>
              <a:rPr lang="en-US" sz="1550" dirty="0">
                <a:solidFill>
                  <a:srgbClr val="272525"/>
                </a:solidFill>
                <a:latin typeface="Inter" pitchFamily="34" charset="0"/>
                <a:ea typeface="Inter" pitchFamily="34" charset="-122"/>
                <a:cs typeface="Inter" pitchFamily="34" charset="-120"/>
              </a:rPr>
              <a:t>Incorporating technical indicators like rolling averages improved the accuracy of Prophet and Chronos models.</a:t>
            </a:r>
            <a:endParaRPr lang="en-US" sz="1550" dirty="0"/>
          </a:p>
        </p:txBody>
      </p:sp>
      <p:sp>
        <p:nvSpPr>
          <p:cNvPr id="5" name="Shape 2"/>
          <p:cNvSpPr/>
          <p:nvPr/>
        </p:nvSpPr>
        <p:spPr>
          <a:xfrm>
            <a:off x="697587" y="3208734"/>
            <a:ext cx="448389" cy="448389"/>
          </a:xfrm>
          <a:prstGeom prst="roundRect">
            <a:avLst>
              <a:gd name="adj" fmla="val 18670"/>
            </a:avLst>
          </a:prstGeom>
          <a:solidFill>
            <a:srgbClr val="CCEEFF"/>
          </a:solidFill>
          <a:ln w="7620">
            <a:solidFill>
              <a:srgbClr val="B2D4E5"/>
            </a:solidFill>
            <a:prstDash val="solid"/>
          </a:ln>
        </p:spPr>
      </p:sp>
      <p:sp>
        <p:nvSpPr>
          <p:cNvPr id="6" name="Text 3"/>
          <p:cNvSpPr/>
          <p:nvPr/>
        </p:nvSpPr>
        <p:spPr>
          <a:xfrm>
            <a:off x="854512" y="3275886"/>
            <a:ext cx="134422" cy="313968"/>
          </a:xfrm>
          <a:prstGeom prst="rect">
            <a:avLst/>
          </a:prstGeom>
          <a:noFill/>
          <a:ln/>
        </p:spPr>
        <p:txBody>
          <a:bodyPr wrap="none" lIns="0" tIns="0" rIns="0" bIns="0" rtlCol="0" anchor="t"/>
          <a:lstStyle/>
          <a:p>
            <a:pPr algn="ctr" indent="0" marL="0">
              <a:lnSpc>
                <a:spcPts val="2450"/>
              </a:lnSpc>
              <a:buNone/>
            </a:pPr>
            <a:r>
              <a:rPr lang="en-US" sz="2450" b="1" dirty="0">
                <a:solidFill>
                  <a:srgbClr val="272525"/>
                </a:solidFill>
                <a:latin typeface="Petrona Bold" pitchFamily="34" charset="0"/>
                <a:ea typeface="Petrona Bold" pitchFamily="34" charset="-122"/>
                <a:cs typeface="Petrona Bold" pitchFamily="34" charset="-120"/>
              </a:rPr>
              <a:t>1</a:t>
            </a:r>
            <a:endParaRPr lang="en-US" sz="2450" dirty="0"/>
          </a:p>
        </p:txBody>
      </p:sp>
      <p:sp>
        <p:nvSpPr>
          <p:cNvPr id="7" name="Text 4"/>
          <p:cNvSpPr/>
          <p:nvPr/>
        </p:nvSpPr>
        <p:spPr>
          <a:xfrm>
            <a:off x="1345287" y="3208734"/>
            <a:ext cx="3496032" cy="326946"/>
          </a:xfrm>
          <a:prstGeom prst="rect">
            <a:avLst/>
          </a:prstGeom>
          <a:noFill/>
          <a:ln/>
        </p:spPr>
        <p:txBody>
          <a:bodyPr wrap="none" lIns="0" tIns="0" rIns="0" bIns="0" rtlCol="0" anchor="t"/>
          <a:lstStyle/>
          <a:p>
            <a:pPr indent="0" marL="0">
              <a:lnSpc>
                <a:spcPts val="2550"/>
              </a:lnSpc>
              <a:buNone/>
            </a:pPr>
            <a:r>
              <a:rPr lang="en-US" sz="2050" b="1" dirty="0">
                <a:solidFill>
                  <a:srgbClr val="272525"/>
                </a:solidFill>
                <a:latin typeface="Petrona Bold" pitchFamily="34" charset="0"/>
                <a:ea typeface="Petrona Bold" pitchFamily="34" charset="-122"/>
                <a:cs typeface="Petrona Bold" pitchFamily="34" charset="-120"/>
              </a:rPr>
              <a:t>Capturing Long-Term Trends</a:t>
            </a:r>
            <a:endParaRPr lang="en-US" sz="2050" dirty="0"/>
          </a:p>
        </p:txBody>
      </p:sp>
      <p:sp>
        <p:nvSpPr>
          <p:cNvPr id="8" name="Text 5"/>
          <p:cNvSpPr/>
          <p:nvPr/>
        </p:nvSpPr>
        <p:spPr>
          <a:xfrm>
            <a:off x="1345287" y="3655219"/>
            <a:ext cx="7101126" cy="637699"/>
          </a:xfrm>
          <a:prstGeom prst="rect">
            <a:avLst/>
          </a:prstGeom>
          <a:noFill/>
          <a:ln/>
        </p:spPr>
        <p:txBody>
          <a:bodyPr wrap="square" lIns="0" tIns="0" rIns="0" bIns="0" rtlCol="0" anchor="t"/>
          <a:lstStyle/>
          <a:p>
            <a:pPr indent="0" marL="0">
              <a:lnSpc>
                <a:spcPts val="2500"/>
              </a:lnSpc>
              <a:buNone/>
            </a:pPr>
            <a:r>
              <a:rPr lang="en-US" sz="1550" dirty="0">
                <a:solidFill>
                  <a:srgbClr val="272525"/>
                </a:solidFill>
                <a:latin typeface="Inter" pitchFamily="34" charset="0"/>
                <a:ea typeface="Inter" pitchFamily="34" charset="-122"/>
                <a:cs typeface="Inter" pitchFamily="34" charset="-120"/>
              </a:rPr>
              <a:t>The additional features helped the models better identify long-term trends, especially for seasonal and holiday-related demand spikes.</a:t>
            </a:r>
            <a:endParaRPr lang="en-US" sz="1550" dirty="0"/>
          </a:p>
        </p:txBody>
      </p:sp>
      <p:sp>
        <p:nvSpPr>
          <p:cNvPr id="9" name="Shape 6"/>
          <p:cNvSpPr/>
          <p:nvPr/>
        </p:nvSpPr>
        <p:spPr>
          <a:xfrm>
            <a:off x="697587" y="4716423"/>
            <a:ext cx="448389" cy="448389"/>
          </a:xfrm>
          <a:prstGeom prst="roundRect">
            <a:avLst>
              <a:gd name="adj" fmla="val 18670"/>
            </a:avLst>
          </a:prstGeom>
          <a:solidFill>
            <a:srgbClr val="CCEEFF"/>
          </a:solidFill>
          <a:ln w="7620">
            <a:solidFill>
              <a:srgbClr val="B2D4E5"/>
            </a:solidFill>
            <a:prstDash val="solid"/>
          </a:ln>
        </p:spPr>
      </p:sp>
      <p:sp>
        <p:nvSpPr>
          <p:cNvPr id="10" name="Text 7"/>
          <p:cNvSpPr/>
          <p:nvPr/>
        </p:nvSpPr>
        <p:spPr>
          <a:xfrm>
            <a:off x="832723" y="4783574"/>
            <a:ext cx="177998" cy="313968"/>
          </a:xfrm>
          <a:prstGeom prst="rect">
            <a:avLst/>
          </a:prstGeom>
          <a:noFill/>
          <a:ln/>
        </p:spPr>
        <p:txBody>
          <a:bodyPr wrap="none" lIns="0" tIns="0" rIns="0" bIns="0" rtlCol="0" anchor="t"/>
          <a:lstStyle/>
          <a:p>
            <a:pPr algn="ctr" indent="0" marL="0">
              <a:lnSpc>
                <a:spcPts val="2450"/>
              </a:lnSpc>
              <a:buNone/>
            </a:pPr>
            <a:r>
              <a:rPr lang="en-US" sz="2450" b="1" dirty="0">
                <a:solidFill>
                  <a:srgbClr val="272525"/>
                </a:solidFill>
                <a:latin typeface="Petrona Bold" pitchFamily="34" charset="0"/>
                <a:ea typeface="Petrona Bold" pitchFamily="34" charset="-122"/>
                <a:cs typeface="Petrona Bold" pitchFamily="34" charset="-120"/>
              </a:rPr>
              <a:t>2</a:t>
            </a:r>
            <a:endParaRPr lang="en-US" sz="2450" dirty="0"/>
          </a:p>
        </p:txBody>
      </p:sp>
      <p:sp>
        <p:nvSpPr>
          <p:cNvPr id="11" name="Text 8"/>
          <p:cNvSpPr/>
          <p:nvPr/>
        </p:nvSpPr>
        <p:spPr>
          <a:xfrm>
            <a:off x="1345287" y="4716423"/>
            <a:ext cx="2616041" cy="326946"/>
          </a:xfrm>
          <a:prstGeom prst="rect">
            <a:avLst/>
          </a:prstGeom>
          <a:noFill/>
          <a:ln/>
        </p:spPr>
        <p:txBody>
          <a:bodyPr wrap="none" lIns="0" tIns="0" rIns="0" bIns="0" rtlCol="0" anchor="t"/>
          <a:lstStyle/>
          <a:p>
            <a:pPr indent="0" marL="0">
              <a:lnSpc>
                <a:spcPts val="2550"/>
              </a:lnSpc>
              <a:buNone/>
            </a:pPr>
            <a:r>
              <a:rPr lang="en-US" sz="2050" b="1" dirty="0">
                <a:solidFill>
                  <a:srgbClr val="272525"/>
                </a:solidFill>
                <a:latin typeface="Petrona Bold" pitchFamily="34" charset="0"/>
                <a:ea typeface="Petrona Bold" pitchFamily="34" charset="-122"/>
                <a:cs typeface="Petrona Bold" pitchFamily="34" charset="-120"/>
              </a:rPr>
              <a:t>Improved Accuracy</a:t>
            </a:r>
            <a:endParaRPr lang="en-US" sz="2050" dirty="0"/>
          </a:p>
        </p:txBody>
      </p:sp>
      <p:sp>
        <p:nvSpPr>
          <p:cNvPr id="12" name="Text 9"/>
          <p:cNvSpPr/>
          <p:nvPr/>
        </p:nvSpPr>
        <p:spPr>
          <a:xfrm>
            <a:off x="1345287" y="5162907"/>
            <a:ext cx="7101126" cy="637699"/>
          </a:xfrm>
          <a:prstGeom prst="rect">
            <a:avLst/>
          </a:prstGeom>
          <a:noFill/>
          <a:ln/>
        </p:spPr>
        <p:txBody>
          <a:bodyPr wrap="square" lIns="0" tIns="0" rIns="0" bIns="0" rtlCol="0" anchor="t"/>
          <a:lstStyle/>
          <a:p>
            <a:pPr indent="0" marL="0">
              <a:lnSpc>
                <a:spcPts val="2500"/>
              </a:lnSpc>
              <a:buNone/>
            </a:pPr>
            <a:r>
              <a:rPr lang="en-US" sz="1550" dirty="0">
                <a:solidFill>
                  <a:srgbClr val="272525"/>
                </a:solidFill>
                <a:latin typeface="Inter" pitchFamily="34" charset="0"/>
                <a:ea typeface="Inter" pitchFamily="34" charset="-122"/>
                <a:cs typeface="Inter" pitchFamily="34" charset="-120"/>
              </a:rPr>
              <a:t>The models demonstrated enhanced predictive performance, with reduced mean squared error and improved R-squared scores.</a:t>
            </a:r>
            <a:endParaRPr lang="en-US" sz="1550" dirty="0"/>
          </a:p>
        </p:txBody>
      </p:sp>
      <p:sp>
        <p:nvSpPr>
          <p:cNvPr id="13" name="Shape 10"/>
          <p:cNvSpPr/>
          <p:nvPr/>
        </p:nvSpPr>
        <p:spPr>
          <a:xfrm>
            <a:off x="697587" y="6224111"/>
            <a:ext cx="448389" cy="448389"/>
          </a:xfrm>
          <a:prstGeom prst="roundRect">
            <a:avLst>
              <a:gd name="adj" fmla="val 18670"/>
            </a:avLst>
          </a:prstGeom>
          <a:solidFill>
            <a:srgbClr val="CCEEFF"/>
          </a:solidFill>
          <a:ln w="7620">
            <a:solidFill>
              <a:srgbClr val="B2D4E5"/>
            </a:solidFill>
            <a:prstDash val="solid"/>
          </a:ln>
        </p:spPr>
      </p:sp>
      <p:sp>
        <p:nvSpPr>
          <p:cNvPr id="14" name="Text 11"/>
          <p:cNvSpPr/>
          <p:nvPr/>
        </p:nvSpPr>
        <p:spPr>
          <a:xfrm>
            <a:off x="832961" y="6291263"/>
            <a:ext cx="177641" cy="313968"/>
          </a:xfrm>
          <a:prstGeom prst="rect">
            <a:avLst/>
          </a:prstGeom>
          <a:noFill/>
          <a:ln/>
        </p:spPr>
        <p:txBody>
          <a:bodyPr wrap="none" lIns="0" tIns="0" rIns="0" bIns="0" rtlCol="0" anchor="t"/>
          <a:lstStyle/>
          <a:p>
            <a:pPr algn="ctr" indent="0" marL="0">
              <a:lnSpc>
                <a:spcPts val="2450"/>
              </a:lnSpc>
              <a:buNone/>
            </a:pPr>
            <a:r>
              <a:rPr lang="en-US" sz="2450" b="1" dirty="0">
                <a:solidFill>
                  <a:srgbClr val="272525"/>
                </a:solidFill>
                <a:latin typeface="Petrona Bold" pitchFamily="34" charset="0"/>
                <a:ea typeface="Petrona Bold" pitchFamily="34" charset="-122"/>
                <a:cs typeface="Petrona Bold" pitchFamily="34" charset="-120"/>
              </a:rPr>
              <a:t>3</a:t>
            </a:r>
            <a:endParaRPr lang="en-US" sz="2450" dirty="0"/>
          </a:p>
        </p:txBody>
      </p:sp>
      <p:sp>
        <p:nvSpPr>
          <p:cNvPr id="15" name="Text 12"/>
          <p:cNvSpPr/>
          <p:nvPr/>
        </p:nvSpPr>
        <p:spPr>
          <a:xfrm>
            <a:off x="1345287" y="6224111"/>
            <a:ext cx="2616041" cy="326946"/>
          </a:xfrm>
          <a:prstGeom prst="rect">
            <a:avLst/>
          </a:prstGeom>
          <a:noFill/>
          <a:ln/>
        </p:spPr>
        <p:txBody>
          <a:bodyPr wrap="none" lIns="0" tIns="0" rIns="0" bIns="0" rtlCol="0" anchor="t"/>
          <a:lstStyle/>
          <a:p>
            <a:pPr indent="0" marL="0">
              <a:lnSpc>
                <a:spcPts val="2550"/>
              </a:lnSpc>
              <a:buNone/>
            </a:pPr>
            <a:r>
              <a:rPr lang="en-US" sz="2050" b="1" dirty="0">
                <a:solidFill>
                  <a:srgbClr val="272525"/>
                </a:solidFill>
                <a:latin typeface="Petrona Bold" pitchFamily="34" charset="0"/>
                <a:ea typeface="Petrona Bold" pitchFamily="34" charset="-122"/>
                <a:cs typeface="Petrona Bold" pitchFamily="34" charset="-120"/>
              </a:rPr>
              <a:t>Challenges Remain</a:t>
            </a:r>
            <a:endParaRPr lang="en-US" sz="2050" dirty="0"/>
          </a:p>
        </p:txBody>
      </p:sp>
      <p:sp>
        <p:nvSpPr>
          <p:cNvPr id="16" name="Text 13"/>
          <p:cNvSpPr/>
          <p:nvPr/>
        </p:nvSpPr>
        <p:spPr>
          <a:xfrm>
            <a:off x="1345287" y="6670596"/>
            <a:ext cx="7101126" cy="637699"/>
          </a:xfrm>
          <a:prstGeom prst="rect">
            <a:avLst/>
          </a:prstGeom>
          <a:noFill/>
          <a:ln/>
        </p:spPr>
        <p:txBody>
          <a:bodyPr wrap="square" lIns="0" tIns="0" rIns="0" bIns="0" rtlCol="0" anchor="t"/>
          <a:lstStyle/>
          <a:p>
            <a:pPr indent="0" marL="0">
              <a:lnSpc>
                <a:spcPts val="2500"/>
              </a:lnSpc>
              <a:buNone/>
            </a:pPr>
            <a:r>
              <a:rPr lang="en-US" sz="1550" dirty="0">
                <a:solidFill>
                  <a:srgbClr val="272525"/>
                </a:solidFill>
                <a:latin typeface="Inter" pitchFamily="34" charset="0"/>
                <a:ea typeface="Inter" pitchFamily="34" charset="-122"/>
                <a:cs typeface="Inter" pitchFamily="34" charset="-120"/>
              </a:rPr>
              <a:t>While the results were promising, the models still struggled to fully capture the high volatility and sudden changes in energy consumption.</a:t>
            </a:r>
            <a:endParaRPr lang="en-US" sz="155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Text 0"/>
          <p:cNvSpPr/>
          <p:nvPr/>
        </p:nvSpPr>
        <p:spPr>
          <a:xfrm>
            <a:off x="864037" y="1774031"/>
            <a:ext cx="6904434" cy="809982"/>
          </a:xfrm>
          <a:prstGeom prst="rect">
            <a:avLst/>
          </a:prstGeom>
          <a:noFill/>
          <a:ln/>
        </p:spPr>
        <p:txBody>
          <a:bodyPr wrap="none" lIns="0" tIns="0" rIns="0" bIns="0" rtlCol="0" anchor="t"/>
          <a:lstStyle/>
          <a:p>
            <a:pPr indent="0" marL="0">
              <a:lnSpc>
                <a:spcPts val="6350"/>
              </a:lnSpc>
              <a:buNone/>
            </a:pPr>
            <a:r>
              <a:rPr lang="en-US" sz="5100" b="1" dirty="0">
                <a:solidFill>
                  <a:srgbClr val="000000"/>
                </a:solidFill>
                <a:latin typeface="Petrona Bold" pitchFamily="34" charset="0"/>
                <a:ea typeface="Petrona Bold" pitchFamily="34" charset="-122"/>
                <a:cs typeface="Petrona Bold" pitchFamily="34" charset="-120"/>
              </a:rPr>
              <a:t>Results of Hypothesis 2</a:t>
            </a:r>
            <a:endParaRPr lang="en-US" sz="5100" dirty="0"/>
          </a:p>
        </p:txBody>
      </p:sp>
      <p:sp>
        <p:nvSpPr>
          <p:cNvPr id="3" name="Text 1"/>
          <p:cNvSpPr/>
          <p:nvPr/>
        </p:nvSpPr>
        <p:spPr>
          <a:xfrm>
            <a:off x="864037" y="3201114"/>
            <a:ext cx="3898821" cy="810101"/>
          </a:xfrm>
          <a:prstGeom prst="rect">
            <a:avLst/>
          </a:prstGeom>
          <a:noFill/>
          <a:ln/>
        </p:spPr>
        <p:txBody>
          <a:bodyPr wrap="square" lIns="0" tIns="0" rIns="0" bIns="0" rtlCol="0" anchor="t"/>
          <a:lstStyle/>
          <a:p>
            <a:pPr indent="0" marL="0">
              <a:lnSpc>
                <a:spcPts val="3150"/>
              </a:lnSpc>
              <a:buNone/>
            </a:pPr>
            <a:r>
              <a:rPr lang="en-US" sz="2550" b="1" dirty="0">
                <a:solidFill>
                  <a:srgbClr val="000000"/>
                </a:solidFill>
                <a:latin typeface="Petrona Bold" pitchFamily="34" charset="0"/>
                <a:ea typeface="Petrona Bold" pitchFamily="34" charset="-122"/>
                <a:cs typeface="Petrona Bold" pitchFamily="34" charset="-120"/>
              </a:rPr>
              <a:t>LSTM vs Traditional Models</a:t>
            </a:r>
            <a:endParaRPr lang="en-US" sz="2550" dirty="0"/>
          </a:p>
        </p:txBody>
      </p:sp>
      <p:sp>
        <p:nvSpPr>
          <p:cNvPr id="4" name="Text 2"/>
          <p:cNvSpPr/>
          <p:nvPr/>
        </p:nvSpPr>
        <p:spPr>
          <a:xfrm>
            <a:off x="864037" y="4258032"/>
            <a:ext cx="3898821" cy="1975247"/>
          </a:xfrm>
          <a:prstGeom prst="rect">
            <a:avLst/>
          </a:prstGeom>
          <a:noFill/>
          <a:ln/>
        </p:spPr>
        <p:txBody>
          <a:bodyPr wrap="square" lIns="0" tIns="0" rIns="0" bIns="0" rtlCol="0" anchor="t"/>
          <a:lstStyle/>
          <a:p>
            <a:pPr indent="0" marL="0">
              <a:lnSpc>
                <a:spcPts val="3100"/>
              </a:lnSpc>
              <a:buNone/>
            </a:pPr>
            <a:r>
              <a:rPr lang="en-US" sz="1900" dirty="0">
                <a:solidFill>
                  <a:srgbClr val="272525"/>
                </a:solidFill>
                <a:latin typeface="Inter" pitchFamily="34" charset="0"/>
                <a:ea typeface="Inter" pitchFamily="34" charset="-122"/>
                <a:cs typeface="Inter" pitchFamily="34" charset="-120"/>
              </a:rPr>
              <a:t>The LSTM model outperformed the traditional ARIMA model in sequential pattern handling and long-term forecasting of electricity load.</a:t>
            </a:r>
            <a:endParaRPr lang="en-US" sz="1900" dirty="0"/>
          </a:p>
        </p:txBody>
      </p:sp>
      <p:sp>
        <p:nvSpPr>
          <p:cNvPr id="5" name="Text 3"/>
          <p:cNvSpPr/>
          <p:nvPr/>
        </p:nvSpPr>
        <p:spPr>
          <a:xfrm>
            <a:off x="5372695" y="3201114"/>
            <a:ext cx="3240405" cy="405051"/>
          </a:xfrm>
          <a:prstGeom prst="rect">
            <a:avLst/>
          </a:prstGeom>
          <a:noFill/>
          <a:ln/>
        </p:spPr>
        <p:txBody>
          <a:bodyPr wrap="none" lIns="0" tIns="0" rIns="0" bIns="0" rtlCol="0" anchor="t"/>
          <a:lstStyle/>
          <a:p>
            <a:pPr indent="0" marL="0">
              <a:lnSpc>
                <a:spcPts val="3150"/>
              </a:lnSpc>
              <a:buNone/>
            </a:pPr>
            <a:r>
              <a:rPr lang="en-US" sz="2550" b="1" dirty="0">
                <a:solidFill>
                  <a:srgbClr val="000000"/>
                </a:solidFill>
                <a:latin typeface="Petrona Bold" pitchFamily="34" charset="0"/>
                <a:ea typeface="Petrona Bold" pitchFamily="34" charset="-122"/>
                <a:cs typeface="Petrona Bold" pitchFamily="34" charset="-120"/>
              </a:rPr>
              <a:t>Improved Predictions</a:t>
            </a:r>
            <a:endParaRPr lang="en-US" sz="2550" dirty="0"/>
          </a:p>
        </p:txBody>
      </p:sp>
      <p:sp>
        <p:nvSpPr>
          <p:cNvPr id="6" name="Text 4"/>
          <p:cNvSpPr/>
          <p:nvPr/>
        </p:nvSpPr>
        <p:spPr>
          <a:xfrm>
            <a:off x="5372695" y="3852982"/>
            <a:ext cx="3898821" cy="1975247"/>
          </a:xfrm>
          <a:prstGeom prst="rect">
            <a:avLst/>
          </a:prstGeom>
          <a:noFill/>
          <a:ln/>
        </p:spPr>
        <p:txBody>
          <a:bodyPr wrap="square" lIns="0" tIns="0" rIns="0" bIns="0" rtlCol="0" anchor="t"/>
          <a:lstStyle/>
          <a:p>
            <a:pPr indent="0" marL="0">
              <a:lnSpc>
                <a:spcPts val="3100"/>
              </a:lnSpc>
              <a:buNone/>
            </a:pPr>
            <a:r>
              <a:rPr lang="en-US" sz="1900" dirty="0">
                <a:solidFill>
                  <a:srgbClr val="272525"/>
                </a:solidFill>
                <a:latin typeface="Inter" pitchFamily="34" charset="0"/>
                <a:ea typeface="Inter" pitchFamily="34" charset="-122"/>
                <a:cs typeface="Inter" pitchFamily="34" charset="-120"/>
              </a:rPr>
              <a:t>LSTM's ability to model complex temporal dependencies in the data led to more accurate predictions compared to the linear ARIMA model.</a:t>
            </a:r>
            <a:endParaRPr lang="en-US" sz="1900" dirty="0"/>
          </a:p>
        </p:txBody>
      </p:sp>
      <p:sp>
        <p:nvSpPr>
          <p:cNvPr id="7" name="Text 5"/>
          <p:cNvSpPr/>
          <p:nvPr/>
        </p:nvSpPr>
        <p:spPr>
          <a:xfrm>
            <a:off x="9881354" y="3201114"/>
            <a:ext cx="3240405" cy="405051"/>
          </a:xfrm>
          <a:prstGeom prst="rect">
            <a:avLst/>
          </a:prstGeom>
          <a:noFill/>
          <a:ln/>
        </p:spPr>
        <p:txBody>
          <a:bodyPr wrap="none" lIns="0" tIns="0" rIns="0" bIns="0" rtlCol="0" anchor="t"/>
          <a:lstStyle/>
          <a:p>
            <a:pPr indent="0" marL="0">
              <a:lnSpc>
                <a:spcPts val="3150"/>
              </a:lnSpc>
              <a:buNone/>
            </a:pPr>
            <a:r>
              <a:rPr lang="en-US" sz="2550" b="1" dirty="0">
                <a:solidFill>
                  <a:srgbClr val="000000"/>
                </a:solidFill>
                <a:latin typeface="Petrona Bold" pitchFamily="34" charset="0"/>
                <a:ea typeface="Petrona Bold" pitchFamily="34" charset="-122"/>
                <a:cs typeface="Petrona Bold" pitchFamily="34" charset="-120"/>
              </a:rPr>
              <a:t>Computational Costs</a:t>
            </a:r>
            <a:endParaRPr lang="en-US" sz="2550" dirty="0"/>
          </a:p>
        </p:txBody>
      </p:sp>
      <p:sp>
        <p:nvSpPr>
          <p:cNvPr id="8" name="Text 6"/>
          <p:cNvSpPr/>
          <p:nvPr/>
        </p:nvSpPr>
        <p:spPr>
          <a:xfrm>
            <a:off x="9881354" y="3852982"/>
            <a:ext cx="3898821" cy="1975247"/>
          </a:xfrm>
          <a:prstGeom prst="rect">
            <a:avLst/>
          </a:prstGeom>
          <a:noFill/>
          <a:ln/>
        </p:spPr>
        <p:txBody>
          <a:bodyPr wrap="square" lIns="0" tIns="0" rIns="0" bIns="0" rtlCol="0" anchor="t"/>
          <a:lstStyle/>
          <a:p>
            <a:pPr indent="0" marL="0">
              <a:lnSpc>
                <a:spcPts val="3100"/>
              </a:lnSpc>
              <a:buNone/>
            </a:pPr>
            <a:r>
              <a:rPr lang="en-US" sz="1900" dirty="0">
                <a:solidFill>
                  <a:srgbClr val="272525"/>
                </a:solidFill>
                <a:latin typeface="Inter" pitchFamily="34" charset="0"/>
                <a:ea typeface="Inter" pitchFamily="34" charset="-122"/>
                <a:cs typeface="Inter" pitchFamily="34" charset="-120"/>
              </a:rPr>
              <a:t>While the LSTM achieved better performance, it required substantially more computational resources and training time than the traditional ARIMA approach.</a:t>
            </a:r>
            <a:endParaRPr lang="en-US" sz="19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864037" y="895112"/>
            <a:ext cx="7415927" cy="2235994"/>
          </a:xfrm>
          <a:prstGeom prst="rect">
            <a:avLst/>
          </a:prstGeom>
          <a:noFill/>
          <a:ln/>
        </p:spPr>
        <p:txBody>
          <a:bodyPr wrap="square" lIns="0" tIns="0" rIns="0" bIns="0" rtlCol="0" anchor="t"/>
          <a:lstStyle/>
          <a:p>
            <a:pPr indent="0" marL="0">
              <a:lnSpc>
                <a:spcPts val="8800"/>
              </a:lnSpc>
              <a:buNone/>
            </a:pPr>
            <a:r>
              <a:rPr lang="en-US" sz="7000" b="1" dirty="0">
                <a:solidFill>
                  <a:srgbClr val="000000"/>
                </a:solidFill>
                <a:latin typeface="Petrona Bold" pitchFamily="34" charset="0"/>
                <a:ea typeface="Petrona Bold" pitchFamily="34" charset="-122"/>
                <a:cs typeface="Petrona Bold" pitchFamily="34" charset="-120"/>
              </a:rPr>
              <a:t>Summary and Future Outlook</a:t>
            </a:r>
            <a:endParaRPr lang="en-US" sz="7000" dirty="0"/>
          </a:p>
        </p:txBody>
      </p:sp>
      <p:sp>
        <p:nvSpPr>
          <p:cNvPr id="4" name="Text 1"/>
          <p:cNvSpPr/>
          <p:nvPr/>
        </p:nvSpPr>
        <p:spPr>
          <a:xfrm>
            <a:off x="864037" y="3501390"/>
            <a:ext cx="7415927" cy="1975247"/>
          </a:xfrm>
          <a:prstGeom prst="rect">
            <a:avLst/>
          </a:prstGeom>
          <a:noFill/>
          <a:ln/>
        </p:spPr>
        <p:txBody>
          <a:bodyPr wrap="square" lIns="0" tIns="0" rIns="0" bIns="0" rtlCol="0" anchor="t"/>
          <a:lstStyle/>
          <a:p>
            <a:pPr indent="0" marL="0">
              <a:lnSpc>
                <a:spcPts val="3100"/>
              </a:lnSpc>
              <a:buNone/>
            </a:pPr>
            <a:r>
              <a:rPr lang="en-US" sz="1900" dirty="0">
                <a:solidFill>
                  <a:srgbClr val="272525"/>
                </a:solidFill>
                <a:latin typeface="Inter" pitchFamily="34" charset="0"/>
                <a:ea typeface="Inter" pitchFamily="34" charset="-122"/>
                <a:cs typeface="Inter" pitchFamily="34" charset="-120"/>
              </a:rPr>
              <a:t>Our electricity load forecasting journey has yielded valuable insights, with the Chronos deep learning model delivering the most accurate predictions. However, we still face challenges with high volatility and computational costs associated with advanced models.</a:t>
            </a:r>
            <a:endParaRPr lang="en-US" sz="1900" dirty="0"/>
          </a:p>
        </p:txBody>
      </p:sp>
      <p:sp>
        <p:nvSpPr>
          <p:cNvPr id="5" name="Text 2"/>
          <p:cNvSpPr/>
          <p:nvPr/>
        </p:nvSpPr>
        <p:spPr>
          <a:xfrm>
            <a:off x="864037" y="5754291"/>
            <a:ext cx="7415927" cy="1580198"/>
          </a:xfrm>
          <a:prstGeom prst="rect">
            <a:avLst/>
          </a:prstGeom>
          <a:noFill/>
          <a:ln/>
        </p:spPr>
        <p:txBody>
          <a:bodyPr wrap="square" lIns="0" tIns="0" rIns="0" bIns="0" rtlCol="0" anchor="t"/>
          <a:lstStyle/>
          <a:p>
            <a:pPr indent="0" marL="0">
              <a:lnSpc>
                <a:spcPts val="3100"/>
              </a:lnSpc>
              <a:buNone/>
            </a:pPr>
            <a:r>
              <a:rPr lang="en-US" sz="1900" dirty="0">
                <a:solidFill>
                  <a:srgbClr val="272525"/>
                </a:solidFill>
                <a:latin typeface="Inter" pitchFamily="34" charset="0"/>
                <a:ea typeface="Inter" pitchFamily="34" charset="-122"/>
                <a:cs typeface="Inter" pitchFamily="34" charset="-120"/>
              </a:rPr>
              <a:t>Moving forward, we plan to explore ensemble methods, hybrid approaches, and incorporating external factors like weather and holidays to further enhance the accuracy and robustness of our forecasting capabilities.</a:t>
            </a:r>
            <a:endParaRPr lang="en-US" sz="19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301383" y="640913"/>
            <a:ext cx="7514034" cy="2292072"/>
          </a:xfrm>
          <a:prstGeom prst="rect">
            <a:avLst/>
          </a:prstGeom>
          <a:noFill/>
          <a:ln/>
        </p:spPr>
        <p:txBody>
          <a:bodyPr wrap="square" lIns="0" tIns="0" rIns="0" bIns="0" rtlCol="0" anchor="t"/>
          <a:lstStyle/>
          <a:p>
            <a:pPr indent="0" marL="0">
              <a:lnSpc>
                <a:spcPts val="6000"/>
              </a:lnSpc>
              <a:buNone/>
            </a:pPr>
            <a:r>
              <a:rPr lang="en-US" sz="4800" b="1" dirty="0">
                <a:solidFill>
                  <a:srgbClr val="000000"/>
                </a:solidFill>
                <a:latin typeface="Petrona Bold" pitchFamily="34" charset="0"/>
                <a:ea typeface="Petrona Bold" pitchFamily="34" charset="-122"/>
                <a:cs typeface="Petrona Bold" pitchFamily="34" charset="-120"/>
              </a:rPr>
              <a:t>Background: Importance of Electricity Load Forecasting</a:t>
            </a:r>
            <a:endParaRPr lang="en-US" sz="4800" dirty="0"/>
          </a:p>
        </p:txBody>
      </p:sp>
      <p:sp>
        <p:nvSpPr>
          <p:cNvPr id="4" name="Shape 1"/>
          <p:cNvSpPr/>
          <p:nvPr/>
        </p:nvSpPr>
        <p:spPr>
          <a:xfrm>
            <a:off x="6301383" y="3544133"/>
            <a:ext cx="523875" cy="523875"/>
          </a:xfrm>
          <a:prstGeom prst="roundRect">
            <a:avLst>
              <a:gd name="adj" fmla="val 18670"/>
            </a:avLst>
          </a:prstGeom>
          <a:solidFill>
            <a:srgbClr val="CCEEFF"/>
          </a:solidFill>
          <a:ln w="7620">
            <a:solidFill>
              <a:srgbClr val="B2D4E5"/>
            </a:solidFill>
            <a:prstDash val="solid"/>
          </a:ln>
        </p:spPr>
      </p:sp>
      <p:sp>
        <p:nvSpPr>
          <p:cNvPr id="5" name="Text 2"/>
          <p:cNvSpPr/>
          <p:nvPr/>
        </p:nvSpPr>
        <p:spPr>
          <a:xfrm>
            <a:off x="6484739" y="3622596"/>
            <a:ext cx="157043" cy="366832"/>
          </a:xfrm>
          <a:prstGeom prst="rect">
            <a:avLst/>
          </a:prstGeom>
          <a:noFill/>
          <a:ln/>
        </p:spPr>
        <p:txBody>
          <a:bodyPr wrap="none" lIns="0" tIns="0" rIns="0" bIns="0" rtlCol="0" anchor="t"/>
          <a:lstStyle/>
          <a:p>
            <a:pPr algn="ctr" indent="0" marL="0">
              <a:lnSpc>
                <a:spcPts val="2850"/>
              </a:lnSpc>
              <a:buNone/>
            </a:pPr>
            <a:r>
              <a:rPr lang="en-US" sz="2850" b="1" dirty="0">
                <a:solidFill>
                  <a:srgbClr val="272525"/>
                </a:solidFill>
                <a:latin typeface="Petrona Bold" pitchFamily="34" charset="0"/>
                <a:ea typeface="Petrona Bold" pitchFamily="34" charset="-122"/>
                <a:cs typeface="Petrona Bold" pitchFamily="34" charset="-120"/>
              </a:rPr>
              <a:t>1</a:t>
            </a:r>
            <a:endParaRPr lang="en-US" sz="2850" dirty="0"/>
          </a:p>
        </p:txBody>
      </p:sp>
      <p:sp>
        <p:nvSpPr>
          <p:cNvPr id="6" name="Text 3"/>
          <p:cNvSpPr/>
          <p:nvPr/>
        </p:nvSpPr>
        <p:spPr>
          <a:xfrm>
            <a:off x="7058025" y="3544133"/>
            <a:ext cx="4134922" cy="381952"/>
          </a:xfrm>
          <a:prstGeom prst="rect">
            <a:avLst/>
          </a:prstGeom>
          <a:noFill/>
          <a:ln/>
        </p:spPr>
        <p:txBody>
          <a:bodyPr wrap="none" lIns="0" tIns="0" rIns="0" bIns="0" rtlCol="0" anchor="t"/>
          <a:lstStyle/>
          <a:p>
            <a:pPr indent="0" marL="0">
              <a:lnSpc>
                <a:spcPts val="3000"/>
              </a:lnSpc>
              <a:buNone/>
            </a:pPr>
            <a:r>
              <a:rPr lang="en-US" sz="2400" b="1" dirty="0">
                <a:solidFill>
                  <a:srgbClr val="272525"/>
                </a:solidFill>
                <a:latin typeface="Petrona Bold" pitchFamily="34" charset="0"/>
                <a:ea typeface="Petrona Bold" pitchFamily="34" charset="-122"/>
                <a:cs typeface="Petrona Bold" pitchFamily="34" charset="-120"/>
              </a:rPr>
              <a:t>Critical for Grid Management</a:t>
            </a:r>
            <a:endParaRPr lang="en-US" sz="2400" dirty="0"/>
          </a:p>
        </p:txBody>
      </p:sp>
      <p:sp>
        <p:nvSpPr>
          <p:cNvPr id="7" name="Text 4"/>
          <p:cNvSpPr/>
          <p:nvPr/>
        </p:nvSpPr>
        <p:spPr>
          <a:xfrm>
            <a:off x="7058025" y="4065746"/>
            <a:ext cx="6757392" cy="372547"/>
          </a:xfrm>
          <a:prstGeom prst="rect">
            <a:avLst/>
          </a:prstGeom>
          <a:noFill/>
          <a:ln/>
        </p:spPr>
        <p:txBody>
          <a:bodyPr wrap="none" lIns="0" tIns="0" rIns="0" bIns="0" rtlCol="0" anchor="t"/>
          <a:lstStyle/>
          <a:p>
            <a:pPr indent="0" marL="0">
              <a:lnSpc>
                <a:spcPts val="2900"/>
              </a:lnSpc>
              <a:buNone/>
            </a:pPr>
            <a:r>
              <a:rPr lang="en-US" sz="1800" dirty="0">
                <a:solidFill>
                  <a:srgbClr val="272525"/>
                </a:solidFill>
                <a:latin typeface="Inter" pitchFamily="34" charset="0"/>
                <a:ea typeface="Inter" pitchFamily="34" charset="-122"/>
                <a:cs typeface="Inter" pitchFamily="34" charset="-120"/>
              </a:rPr>
              <a:t>Accurate forecasting enables efficient energy planning.</a:t>
            </a:r>
            <a:endParaRPr lang="en-US" sz="1800" dirty="0"/>
          </a:p>
        </p:txBody>
      </p:sp>
      <p:sp>
        <p:nvSpPr>
          <p:cNvPr id="8" name="Shape 5"/>
          <p:cNvSpPr/>
          <p:nvPr/>
        </p:nvSpPr>
        <p:spPr>
          <a:xfrm>
            <a:off x="6301383" y="4932998"/>
            <a:ext cx="523875" cy="523875"/>
          </a:xfrm>
          <a:prstGeom prst="roundRect">
            <a:avLst>
              <a:gd name="adj" fmla="val 18670"/>
            </a:avLst>
          </a:prstGeom>
          <a:solidFill>
            <a:srgbClr val="CCEEFF"/>
          </a:solidFill>
          <a:ln w="7620">
            <a:solidFill>
              <a:srgbClr val="B2D4E5"/>
            </a:solidFill>
            <a:prstDash val="solid"/>
          </a:ln>
        </p:spPr>
      </p:sp>
      <p:sp>
        <p:nvSpPr>
          <p:cNvPr id="9" name="Text 6"/>
          <p:cNvSpPr/>
          <p:nvPr/>
        </p:nvSpPr>
        <p:spPr>
          <a:xfrm>
            <a:off x="6459260" y="5011460"/>
            <a:ext cx="208002" cy="366832"/>
          </a:xfrm>
          <a:prstGeom prst="rect">
            <a:avLst/>
          </a:prstGeom>
          <a:noFill/>
          <a:ln/>
        </p:spPr>
        <p:txBody>
          <a:bodyPr wrap="none" lIns="0" tIns="0" rIns="0" bIns="0" rtlCol="0" anchor="t"/>
          <a:lstStyle/>
          <a:p>
            <a:pPr algn="ctr" indent="0" marL="0">
              <a:lnSpc>
                <a:spcPts val="2850"/>
              </a:lnSpc>
              <a:buNone/>
            </a:pPr>
            <a:r>
              <a:rPr lang="en-US" sz="2850" b="1" dirty="0">
                <a:solidFill>
                  <a:srgbClr val="272525"/>
                </a:solidFill>
                <a:latin typeface="Petrona Bold" pitchFamily="34" charset="0"/>
                <a:ea typeface="Petrona Bold" pitchFamily="34" charset="-122"/>
                <a:cs typeface="Petrona Bold" pitchFamily="34" charset="-120"/>
              </a:rPr>
              <a:t>2</a:t>
            </a:r>
            <a:endParaRPr lang="en-US" sz="2850" dirty="0"/>
          </a:p>
        </p:txBody>
      </p:sp>
      <p:sp>
        <p:nvSpPr>
          <p:cNvPr id="10" name="Text 7"/>
          <p:cNvSpPr/>
          <p:nvPr/>
        </p:nvSpPr>
        <p:spPr>
          <a:xfrm>
            <a:off x="7058025" y="4932998"/>
            <a:ext cx="4017645" cy="381952"/>
          </a:xfrm>
          <a:prstGeom prst="rect">
            <a:avLst/>
          </a:prstGeom>
          <a:noFill/>
          <a:ln/>
        </p:spPr>
        <p:txBody>
          <a:bodyPr wrap="none" lIns="0" tIns="0" rIns="0" bIns="0" rtlCol="0" anchor="t"/>
          <a:lstStyle/>
          <a:p>
            <a:pPr indent="0" marL="0">
              <a:lnSpc>
                <a:spcPts val="3000"/>
              </a:lnSpc>
              <a:buNone/>
            </a:pPr>
            <a:r>
              <a:rPr lang="en-US" sz="2400" b="1" dirty="0">
                <a:solidFill>
                  <a:srgbClr val="272525"/>
                </a:solidFill>
                <a:latin typeface="Petrona Bold" pitchFamily="34" charset="0"/>
                <a:ea typeface="Petrona Bold" pitchFamily="34" charset="-122"/>
                <a:cs typeface="Petrona Bold" pitchFamily="34" charset="-120"/>
              </a:rPr>
              <a:t>Tackle Demand Fluctuations</a:t>
            </a:r>
            <a:endParaRPr lang="en-US" sz="2400" dirty="0"/>
          </a:p>
        </p:txBody>
      </p:sp>
      <p:sp>
        <p:nvSpPr>
          <p:cNvPr id="11" name="Text 8"/>
          <p:cNvSpPr/>
          <p:nvPr/>
        </p:nvSpPr>
        <p:spPr>
          <a:xfrm>
            <a:off x="7058025" y="5454610"/>
            <a:ext cx="6757392" cy="745093"/>
          </a:xfrm>
          <a:prstGeom prst="rect">
            <a:avLst/>
          </a:prstGeom>
          <a:noFill/>
          <a:ln/>
        </p:spPr>
        <p:txBody>
          <a:bodyPr wrap="square" lIns="0" tIns="0" rIns="0" bIns="0" rtlCol="0" anchor="t"/>
          <a:lstStyle/>
          <a:p>
            <a:pPr indent="0" marL="0">
              <a:lnSpc>
                <a:spcPts val="2900"/>
              </a:lnSpc>
              <a:buNone/>
            </a:pPr>
            <a:r>
              <a:rPr lang="en-US" sz="1800" dirty="0">
                <a:solidFill>
                  <a:srgbClr val="272525"/>
                </a:solidFill>
                <a:latin typeface="Inter" pitchFamily="34" charset="0"/>
                <a:ea typeface="Inter" pitchFamily="34" charset="-122"/>
                <a:cs typeface="Inter" pitchFamily="34" charset="-120"/>
              </a:rPr>
              <a:t>Capture seasonal and external factors influencing consumption.</a:t>
            </a:r>
            <a:endParaRPr lang="en-US" sz="1800" dirty="0"/>
          </a:p>
        </p:txBody>
      </p:sp>
      <p:sp>
        <p:nvSpPr>
          <p:cNvPr id="12" name="Shape 9"/>
          <p:cNvSpPr/>
          <p:nvPr/>
        </p:nvSpPr>
        <p:spPr>
          <a:xfrm>
            <a:off x="6301383" y="6694408"/>
            <a:ext cx="523875" cy="523875"/>
          </a:xfrm>
          <a:prstGeom prst="roundRect">
            <a:avLst>
              <a:gd name="adj" fmla="val 18670"/>
            </a:avLst>
          </a:prstGeom>
          <a:solidFill>
            <a:srgbClr val="CCEEFF"/>
          </a:solidFill>
          <a:ln w="7620">
            <a:solidFill>
              <a:srgbClr val="B2D4E5"/>
            </a:solidFill>
            <a:prstDash val="solid"/>
          </a:ln>
        </p:spPr>
      </p:sp>
      <p:sp>
        <p:nvSpPr>
          <p:cNvPr id="13" name="Text 10"/>
          <p:cNvSpPr/>
          <p:nvPr/>
        </p:nvSpPr>
        <p:spPr>
          <a:xfrm>
            <a:off x="6459498" y="6772870"/>
            <a:ext cx="207645" cy="366832"/>
          </a:xfrm>
          <a:prstGeom prst="rect">
            <a:avLst/>
          </a:prstGeom>
          <a:noFill/>
          <a:ln/>
        </p:spPr>
        <p:txBody>
          <a:bodyPr wrap="none" lIns="0" tIns="0" rIns="0" bIns="0" rtlCol="0" anchor="t"/>
          <a:lstStyle/>
          <a:p>
            <a:pPr algn="ctr" indent="0" marL="0">
              <a:lnSpc>
                <a:spcPts val="2850"/>
              </a:lnSpc>
              <a:buNone/>
            </a:pPr>
            <a:r>
              <a:rPr lang="en-US" sz="2850" b="1" dirty="0">
                <a:solidFill>
                  <a:srgbClr val="272525"/>
                </a:solidFill>
                <a:latin typeface="Petrona Bold" pitchFamily="34" charset="0"/>
                <a:ea typeface="Petrona Bold" pitchFamily="34" charset="-122"/>
                <a:cs typeface="Petrona Bold" pitchFamily="34" charset="-120"/>
              </a:rPr>
              <a:t>3</a:t>
            </a:r>
            <a:endParaRPr lang="en-US" sz="2850" dirty="0"/>
          </a:p>
        </p:txBody>
      </p:sp>
      <p:sp>
        <p:nvSpPr>
          <p:cNvPr id="14" name="Text 11"/>
          <p:cNvSpPr/>
          <p:nvPr/>
        </p:nvSpPr>
        <p:spPr>
          <a:xfrm>
            <a:off x="7058025" y="6694408"/>
            <a:ext cx="4085153" cy="381952"/>
          </a:xfrm>
          <a:prstGeom prst="rect">
            <a:avLst/>
          </a:prstGeom>
          <a:noFill/>
          <a:ln/>
        </p:spPr>
        <p:txBody>
          <a:bodyPr wrap="none" lIns="0" tIns="0" rIns="0" bIns="0" rtlCol="0" anchor="t"/>
          <a:lstStyle/>
          <a:p>
            <a:pPr indent="0" marL="0">
              <a:lnSpc>
                <a:spcPts val="3000"/>
              </a:lnSpc>
              <a:buNone/>
            </a:pPr>
            <a:r>
              <a:rPr lang="en-US" sz="2400" b="1" dirty="0">
                <a:solidFill>
                  <a:srgbClr val="272525"/>
                </a:solidFill>
                <a:latin typeface="Petrona Bold" pitchFamily="34" charset="0"/>
                <a:ea typeface="Petrona Bold" pitchFamily="34" charset="-122"/>
                <a:cs typeface="Petrona Bold" pitchFamily="34" charset="-120"/>
              </a:rPr>
              <a:t>Leverage ML and Time Series</a:t>
            </a:r>
            <a:endParaRPr lang="en-US" sz="2400" dirty="0"/>
          </a:p>
        </p:txBody>
      </p:sp>
      <p:sp>
        <p:nvSpPr>
          <p:cNvPr id="15" name="Text 12"/>
          <p:cNvSpPr/>
          <p:nvPr/>
        </p:nvSpPr>
        <p:spPr>
          <a:xfrm>
            <a:off x="7058025" y="7216021"/>
            <a:ext cx="6757392" cy="372547"/>
          </a:xfrm>
          <a:prstGeom prst="rect">
            <a:avLst/>
          </a:prstGeom>
          <a:noFill/>
          <a:ln/>
        </p:spPr>
        <p:txBody>
          <a:bodyPr wrap="none" lIns="0" tIns="0" rIns="0" bIns="0" rtlCol="0" anchor="t"/>
          <a:lstStyle/>
          <a:p>
            <a:pPr indent="0" marL="0">
              <a:lnSpc>
                <a:spcPts val="2900"/>
              </a:lnSpc>
              <a:buNone/>
            </a:pPr>
            <a:r>
              <a:rPr lang="en-US" sz="1800" dirty="0">
                <a:solidFill>
                  <a:srgbClr val="272525"/>
                </a:solidFill>
                <a:latin typeface="Inter" pitchFamily="34" charset="0"/>
                <a:ea typeface="Inter" pitchFamily="34" charset="-122"/>
                <a:cs typeface="Inter" pitchFamily="34" charset="-120"/>
              </a:rPr>
              <a:t>Models to predict trends and patterns in energy data.</a:t>
            </a:r>
            <a:endParaRPr lang="en-US" sz="18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pic>
        <p:nvPicPr>
          <p:cNvPr id="3" name="Image 1" descr="preencoded.png">    </p:cNvPr>
          <p:cNvPicPr>
            <a:picLocks noChangeAspect="1"/>
          </p:cNvPicPr>
          <p:nvPr/>
        </p:nvPicPr>
        <p:blipFill>
          <a:blip r:embed="rId2"/>
          <a:stretch>
            <a:fillRect/>
          </a:stretch>
        </p:blipFill>
        <p:spPr>
          <a:xfrm>
            <a:off x="308610" y="2540675"/>
            <a:ext cx="4869061" cy="3148132"/>
          </a:xfrm>
          <a:prstGeom prst="rect">
            <a:avLst/>
          </a:prstGeom>
        </p:spPr>
      </p:pic>
      <p:sp>
        <p:nvSpPr>
          <p:cNvPr id="4" name="Text 0"/>
          <p:cNvSpPr/>
          <p:nvPr/>
        </p:nvSpPr>
        <p:spPr>
          <a:xfrm>
            <a:off x="6350437" y="754380"/>
            <a:ext cx="7415927" cy="2429947"/>
          </a:xfrm>
          <a:prstGeom prst="rect">
            <a:avLst/>
          </a:prstGeom>
          <a:noFill/>
          <a:ln/>
        </p:spPr>
        <p:txBody>
          <a:bodyPr wrap="square" lIns="0" tIns="0" rIns="0" bIns="0" rtlCol="0" anchor="t"/>
          <a:lstStyle/>
          <a:p>
            <a:pPr indent="0" marL="0">
              <a:lnSpc>
                <a:spcPts val="6350"/>
              </a:lnSpc>
              <a:buNone/>
            </a:pPr>
            <a:r>
              <a:rPr lang="en-US" sz="5100" b="1" dirty="0">
                <a:solidFill>
                  <a:srgbClr val="000000"/>
                </a:solidFill>
                <a:latin typeface="Petrona Bold" pitchFamily="34" charset="0"/>
                <a:ea typeface="Petrona Bold" pitchFamily="34" charset="-122"/>
                <a:cs typeface="Petrona Bold" pitchFamily="34" charset="-120"/>
              </a:rPr>
              <a:t>Data Preprocessing and Exploratory Data Analysis</a:t>
            </a:r>
            <a:endParaRPr lang="en-US" sz="5100" dirty="0"/>
          </a:p>
        </p:txBody>
      </p:sp>
      <p:sp>
        <p:nvSpPr>
          <p:cNvPr id="5" name="Shape 1"/>
          <p:cNvSpPr/>
          <p:nvPr/>
        </p:nvSpPr>
        <p:spPr>
          <a:xfrm>
            <a:off x="6705481" y="3554611"/>
            <a:ext cx="30480" cy="3920609"/>
          </a:xfrm>
          <a:prstGeom prst="roundRect">
            <a:avLst>
              <a:gd name="adj" fmla="val 340200"/>
            </a:avLst>
          </a:prstGeom>
          <a:solidFill>
            <a:srgbClr val="B2D4E5"/>
          </a:solidFill>
          <a:ln/>
        </p:spPr>
      </p:sp>
      <p:sp>
        <p:nvSpPr>
          <p:cNvPr id="6" name="Shape 2"/>
          <p:cNvSpPr/>
          <p:nvPr/>
        </p:nvSpPr>
        <p:spPr>
          <a:xfrm>
            <a:off x="6967954" y="4094678"/>
            <a:ext cx="864037" cy="30480"/>
          </a:xfrm>
          <a:prstGeom prst="roundRect">
            <a:avLst>
              <a:gd name="adj" fmla="val 340200"/>
            </a:avLst>
          </a:prstGeom>
          <a:solidFill>
            <a:srgbClr val="B2D4E5"/>
          </a:solidFill>
          <a:ln/>
        </p:spPr>
      </p:sp>
      <p:sp>
        <p:nvSpPr>
          <p:cNvPr id="7" name="Shape 3"/>
          <p:cNvSpPr/>
          <p:nvPr/>
        </p:nvSpPr>
        <p:spPr>
          <a:xfrm>
            <a:off x="6443008" y="3832265"/>
            <a:ext cx="555427" cy="555427"/>
          </a:xfrm>
          <a:prstGeom prst="roundRect">
            <a:avLst>
              <a:gd name="adj" fmla="val 18669"/>
            </a:avLst>
          </a:prstGeom>
          <a:solidFill>
            <a:srgbClr val="CCEEFF"/>
          </a:solidFill>
          <a:ln w="15240">
            <a:solidFill>
              <a:srgbClr val="B2D4E5"/>
            </a:solidFill>
            <a:prstDash val="solid"/>
          </a:ln>
        </p:spPr>
      </p:sp>
      <p:sp>
        <p:nvSpPr>
          <p:cNvPr id="8" name="Text 4"/>
          <p:cNvSpPr/>
          <p:nvPr/>
        </p:nvSpPr>
        <p:spPr>
          <a:xfrm>
            <a:off x="6637437" y="3915489"/>
            <a:ext cx="166449" cy="388858"/>
          </a:xfrm>
          <a:prstGeom prst="rect">
            <a:avLst/>
          </a:prstGeom>
          <a:noFill/>
          <a:ln/>
        </p:spPr>
        <p:txBody>
          <a:bodyPr wrap="none" lIns="0" tIns="0" rIns="0" bIns="0" rtlCol="0" anchor="t"/>
          <a:lstStyle/>
          <a:p>
            <a:pPr algn="ctr" indent="0" marL="0">
              <a:lnSpc>
                <a:spcPts val="3050"/>
              </a:lnSpc>
              <a:buNone/>
            </a:pPr>
            <a:r>
              <a:rPr lang="en-US" sz="3050" b="1" dirty="0">
                <a:solidFill>
                  <a:srgbClr val="272525"/>
                </a:solidFill>
                <a:latin typeface="Petrona Bold" pitchFamily="34" charset="0"/>
                <a:ea typeface="Petrona Bold" pitchFamily="34" charset="-122"/>
                <a:cs typeface="Petrona Bold" pitchFamily="34" charset="-120"/>
              </a:rPr>
              <a:t>1</a:t>
            </a:r>
            <a:endParaRPr lang="en-US" sz="3050" dirty="0"/>
          </a:p>
        </p:txBody>
      </p:sp>
      <p:sp>
        <p:nvSpPr>
          <p:cNvPr id="9" name="Text 5"/>
          <p:cNvSpPr/>
          <p:nvPr/>
        </p:nvSpPr>
        <p:spPr>
          <a:xfrm>
            <a:off x="8078510" y="3801427"/>
            <a:ext cx="3240405" cy="405051"/>
          </a:xfrm>
          <a:prstGeom prst="rect">
            <a:avLst/>
          </a:prstGeom>
          <a:noFill/>
          <a:ln/>
        </p:spPr>
        <p:txBody>
          <a:bodyPr wrap="none" lIns="0" tIns="0" rIns="0" bIns="0" rtlCol="0" anchor="t"/>
          <a:lstStyle/>
          <a:p>
            <a:pPr algn="l" indent="0" marL="0">
              <a:lnSpc>
                <a:spcPts val="3150"/>
              </a:lnSpc>
              <a:buNone/>
            </a:pPr>
            <a:r>
              <a:rPr lang="en-US" sz="2550" b="1" dirty="0">
                <a:solidFill>
                  <a:srgbClr val="272525"/>
                </a:solidFill>
                <a:latin typeface="Petrona Bold" pitchFamily="34" charset="0"/>
                <a:ea typeface="Petrona Bold" pitchFamily="34" charset="-122"/>
                <a:cs typeface="Petrona Bold" pitchFamily="34" charset="-120"/>
              </a:rPr>
              <a:t>Data Preprocessing</a:t>
            </a:r>
            <a:endParaRPr lang="en-US" sz="2550" dirty="0"/>
          </a:p>
        </p:txBody>
      </p:sp>
      <p:sp>
        <p:nvSpPr>
          <p:cNvPr id="10" name="Text 6"/>
          <p:cNvSpPr/>
          <p:nvPr/>
        </p:nvSpPr>
        <p:spPr>
          <a:xfrm>
            <a:off x="8078510" y="4354592"/>
            <a:ext cx="5687854" cy="790099"/>
          </a:xfrm>
          <a:prstGeom prst="rect">
            <a:avLst/>
          </a:prstGeom>
          <a:noFill/>
          <a:ln/>
        </p:spPr>
        <p:txBody>
          <a:bodyPr wrap="square" lIns="0" tIns="0" rIns="0" bIns="0" rtlCol="0" anchor="t"/>
          <a:lstStyle/>
          <a:p>
            <a:pPr algn="l" indent="0" marL="0">
              <a:lnSpc>
                <a:spcPts val="3100"/>
              </a:lnSpc>
              <a:buNone/>
            </a:pPr>
            <a:r>
              <a:rPr lang="en-US" sz="1900" dirty="0">
                <a:solidFill>
                  <a:srgbClr val="272525"/>
                </a:solidFill>
                <a:latin typeface="Inter" pitchFamily="34" charset="0"/>
                <a:ea typeface="Inter" pitchFamily="34" charset="-122"/>
                <a:cs typeface="Inter" pitchFamily="34" charset="-120"/>
              </a:rPr>
              <a:t>Loaded dataset, handled missing data, converted to datetime.</a:t>
            </a:r>
            <a:endParaRPr lang="en-US" sz="1900" dirty="0"/>
          </a:p>
        </p:txBody>
      </p:sp>
      <p:sp>
        <p:nvSpPr>
          <p:cNvPr id="11" name="Shape 7"/>
          <p:cNvSpPr/>
          <p:nvPr/>
        </p:nvSpPr>
        <p:spPr>
          <a:xfrm>
            <a:off x="6967954" y="6178391"/>
            <a:ext cx="864037" cy="30480"/>
          </a:xfrm>
          <a:prstGeom prst="roundRect">
            <a:avLst>
              <a:gd name="adj" fmla="val 340200"/>
            </a:avLst>
          </a:prstGeom>
          <a:solidFill>
            <a:srgbClr val="B2D4E5"/>
          </a:solidFill>
          <a:ln/>
        </p:spPr>
      </p:sp>
      <p:sp>
        <p:nvSpPr>
          <p:cNvPr id="12" name="Shape 8"/>
          <p:cNvSpPr/>
          <p:nvPr/>
        </p:nvSpPr>
        <p:spPr>
          <a:xfrm>
            <a:off x="6443008" y="5915978"/>
            <a:ext cx="555427" cy="555427"/>
          </a:xfrm>
          <a:prstGeom prst="roundRect">
            <a:avLst>
              <a:gd name="adj" fmla="val 18669"/>
            </a:avLst>
          </a:prstGeom>
          <a:solidFill>
            <a:srgbClr val="CCEEFF"/>
          </a:solidFill>
          <a:ln w="15240">
            <a:solidFill>
              <a:srgbClr val="B2D4E5"/>
            </a:solidFill>
            <a:prstDash val="solid"/>
          </a:ln>
        </p:spPr>
      </p:sp>
      <p:sp>
        <p:nvSpPr>
          <p:cNvPr id="13" name="Text 9"/>
          <p:cNvSpPr/>
          <p:nvPr/>
        </p:nvSpPr>
        <p:spPr>
          <a:xfrm>
            <a:off x="6610410" y="5999202"/>
            <a:ext cx="220504" cy="388858"/>
          </a:xfrm>
          <a:prstGeom prst="rect">
            <a:avLst/>
          </a:prstGeom>
          <a:noFill/>
          <a:ln/>
        </p:spPr>
        <p:txBody>
          <a:bodyPr wrap="none" lIns="0" tIns="0" rIns="0" bIns="0" rtlCol="0" anchor="t"/>
          <a:lstStyle/>
          <a:p>
            <a:pPr algn="ctr" indent="0" marL="0">
              <a:lnSpc>
                <a:spcPts val="3050"/>
              </a:lnSpc>
              <a:buNone/>
            </a:pPr>
            <a:r>
              <a:rPr lang="en-US" sz="3050" b="1" dirty="0">
                <a:solidFill>
                  <a:srgbClr val="272525"/>
                </a:solidFill>
                <a:latin typeface="Petrona Bold" pitchFamily="34" charset="0"/>
                <a:ea typeface="Petrona Bold" pitchFamily="34" charset="-122"/>
                <a:cs typeface="Petrona Bold" pitchFamily="34" charset="-120"/>
              </a:rPr>
              <a:t>2</a:t>
            </a:r>
            <a:endParaRPr lang="en-US" sz="3050" dirty="0"/>
          </a:p>
        </p:txBody>
      </p:sp>
      <p:sp>
        <p:nvSpPr>
          <p:cNvPr id="14" name="Text 10"/>
          <p:cNvSpPr/>
          <p:nvPr/>
        </p:nvSpPr>
        <p:spPr>
          <a:xfrm>
            <a:off x="8078510" y="5885140"/>
            <a:ext cx="3240405" cy="405051"/>
          </a:xfrm>
          <a:prstGeom prst="rect">
            <a:avLst/>
          </a:prstGeom>
          <a:noFill/>
          <a:ln/>
        </p:spPr>
        <p:txBody>
          <a:bodyPr wrap="none" lIns="0" tIns="0" rIns="0" bIns="0" rtlCol="0" anchor="t"/>
          <a:lstStyle/>
          <a:p>
            <a:pPr algn="l" indent="0" marL="0">
              <a:lnSpc>
                <a:spcPts val="3150"/>
              </a:lnSpc>
              <a:buNone/>
            </a:pPr>
            <a:r>
              <a:rPr lang="en-US" sz="2550" b="1" dirty="0">
                <a:solidFill>
                  <a:srgbClr val="272525"/>
                </a:solidFill>
                <a:latin typeface="Petrona Bold" pitchFamily="34" charset="0"/>
                <a:ea typeface="Petrona Bold" pitchFamily="34" charset="-122"/>
                <a:cs typeface="Petrona Bold" pitchFamily="34" charset="-120"/>
              </a:rPr>
              <a:t>Exploratory Analysis</a:t>
            </a:r>
            <a:endParaRPr lang="en-US" sz="2550" dirty="0"/>
          </a:p>
        </p:txBody>
      </p:sp>
      <p:sp>
        <p:nvSpPr>
          <p:cNvPr id="15" name="Text 11"/>
          <p:cNvSpPr/>
          <p:nvPr/>
        </p:nvSpPr>
        <p:spPr>
          <a:xfrm>
            <a:off x="8078510" y="6438305"/>
            <a:ext cx="5687854" cy="790099"/>
          </a:xfrm>
          <a:prstGeom prst="rect">
            <a:avLst/>
          </a:prstGeom>
          <a:noFill/>
          <a:ln/>
        </p:spPr>
        <p:txBody>
          <a:bodyPr wrap="square" lIns="0" tIns="0" rIns="0" bIns="0" rtlCol="0" anchor="t"/>
          <a:lstStyle/>
          <a:p>
            <a:pPr algn="l" indent="0" marL="0">
              <a:lnSpc>
                <a:spcPts val="3100"/>
              </a:lnSpc>
              <a:buNone/>
            </a:pPr>
            <a:r>
              <a:rPr lang="en-US" sz="1900" dirty="0">
                <a:solidFill>
                  <a:srgbClr val="272525"/>
                </a:solidFill>
                <a:latin typeface="Inter" pitchFamily="34" charset="0"/>
                <a:ea typeface="Inter" pitchFamily="34" charset="-122"/>
                <a:cs typeface="Inter" pitchFamily="34" charset="-120"/>
              </a:rPr>
              <a:t>Plotted consumption trends, observed daily/weekly/seasonal patterns.</a:t>
            </a:r>
            <a:endParaRPr lang="en-US" sz="19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864037" y="2569131"/>
            <a:ext cx="9639300" cy="809982"/>
          </a:xfrm>
          <a:prstGeom prst="rect">
            <a:avLst/>
          </a:prstGeom>
          <a:noFill/>
          <a:ln/>
        </p:spPr>
        <p:txBody>
          <a:bodyPr wrap="none" lIns="0" tIns="0" rIns="0" bIns="0" rtlCol="0" anchor="t"/>
          <a:lstStyle/>
          <a:p>
            <a:pPr indent="0" marL="0">
              <a:lnSpc>
                <a:spcPts val="6350"/>
              </a:lnSpc>
              <a:buNone/>
            </a:pPr>
            <a:r>
              <a:rPr lang="en-US" sz="5100" b="1" dirty="0">
                <a:solidFill>
                  <a:srgbClr val="000000"/>
                </a:solidFill>
                <a:latin typeface="Petrona Bold" pitchFamily="34" charset="0"/>
                <a:ea typeface="Petrona Bold" pitchFamily="34" charset="-122"/>
                <a:cs typeface="Petrona Bold" pitchFamily="34" charset="-120"/>
              </a:rPr>
              <a:t>Models and Feature Engineering</a:t>
            </a:r>
            <a:endParaRPr lang="en-US" sz="5100" dirty="0"/>
          </a:p>
        </p:txBody>
      </p:sp>
      <p:sp>
        <p:nvSpPr>
          <p:cNvPr id="3" name="Text 1"/>
          <p:cNvSpPr/>
          <p:nvPr/>
        </p:nvSpPr>
        <p:spPr>
          <a:xfrm>
            <a:off x="864037" y="3996214"/>
            <a:ext cx="3240405" cy="405051"/>
          </a:xfrm>
          <a:prstGeom prst="rect">
            <a:avLst/>
          </a:prstGeom>
          <a:noFill/>
          <a:ln/>
        </p:spPr>
        <p:txBody>
          <a:bodyPr wrap="none" lIns="0" tIns="0" rIns="0" bIns="0" rtlCol="0" anchor="t"/>
          <a:lstStyle/>
          <a:p>
            <a:pPr indent="0" marL="0">
              <a:lnSpc>
                <a:spcPts val="3150"/>
              </a:lnSpc>
              <a:buNone/>
            </a:pPr>
            <a:r>
              <a:rPr lang="en-US" sz="2550" b="1" dirty="0">
                <a:solidFill>
                  <a:srgbClr val="000000"/>
                </a:solidFill>
                <a:latin typeface="Petrona Bold" pitchFamily="34" charset="0"/>
                <a:ea typeface="Petrona Bold" pitchFamily="34" charset="-122"/>
                <a:cs typeface="Petrona Bold" pitchFamily="34" charset="-120"/>
              </a:rPr>
              <a:t>Models</a:t>
            </a:r>
            <a:endParaRPr lang="en-US" sz="2550" dirty="0"/>
          </a:p>
        </p:txBody>
      </p:sp>
      <p:sp>
        <p:nvSpPr>
          <p:cNvPr id="4" name="Text 2"/>
          <p:cNvSpPr/>
          <p:nvPr/>
        </p:nvSpPr>
        <p:spPr>
          <a:xfrm>
            <a:off x="864037" y="4648081"/>
            <a:ext cx="3898821" cy="790099"/>
          </a:xfrm>
          <a:prstGeom prst="rect">
            <a:avLst/>
          </a:prstGeom>
          <a:noFill/>
          <a:ln/>
        </p:spPr>
        <p:txBody>
          <a:bodyPr wrap="square" lIns="0" tIns="0" rIns="0" bIns="0" rtlCol="0" anchor="t"/>
          <a:lstStyle/>
          <a:p>
            <a:pPr indent="0" marL="0">
              <a:lnSpc>
                <a:spcPts val="3100"/>
              </a:lnSpc>
              <a:buNone/>
            </a:pPr>
            <a:r>
              <a:rPr lang="en-US" sz="1900" dirty="0">
                <a:solidFill>
                  <a:srgbClr val="272525"/>
                </a:solidFill>
                <a:latin typeface="Inter" pitchFamily="34" charset="0"/>
                <a:ea typeface="Inter" pitchFamily="34" charset="-122"/>
                <a:cs typeface="Inter" pitchFamily="34" charset="-120"/>
              </a:rPr>
              <a:t>Prophet, LSTM, Linear Regression, ARIMA, Chronos</a:t>
            </a:r>
            <a:endParaRPr lang="en-US" sz="1900" dirty="0"/>
          </a:p>
        </p:txBody>
      </p:sp>
      <p:sp>
        <p:nvSpPr>
          <p:cNvPr id="5" name="Text 3"/>
          <p:cNvSpPr/>
          <p:nvPr/>
        </p:nvSpPr>
        <p:spPr>
          <a:xfrm>
            <a:off x="5372695" y="3996214"/>
            <a:ext cx="3240405" cy="405051"/>
          </a:xfrm>
          <a:prstGeom prst="rect">
            <a:avLst/>
          </a:prstGeom>
          <a:noFill/>
          <a:ln/>
        </p:spPr>
        <p:txBody>
          <a:bodyPr wrap="none" lIns="0" tIns="0" rIns="0" bIns="0" rtlCol="0" anchor="t"/>
          <a:lstStyle/>
          <a:p>
            <a:pPr indent="0" marL="0">
              <a:lnSpc>
                <a:spcPts val="3150"/>
              </a:lnSpc>
              <a:buNone/>
            </a:pPr>
            <a:r>
              <a:rPr lang="en-US" sz="2550" b="1" dirty="0">
                <a:solidFill>
                  <a:srgbClr val="000000"/>
                </a:solidFill>
                <a:latin typeface="Petrona Bold" pitchFamily="34" charset="0"/>
                <a:ea typeface="Petrona Bold" pitchFamily="34" charset="-122"/>
                <a:cs typeface="Petrona Bold" pitchFamily="34" charset="-120"/>
              </a:rPr>
              <a:t>Feature Engineering</a:t>
            </a:r>
            <a:endParaRPr lang="en-US" sz="2550" dirty="0"/>
          </a:p>
        </p:txBody>
      </p:sp>
      <p:sp>
        <p:nvSpPr>
          <p:cNvPr id="6" name="Text 4"/>
          <p:cNvSpPr/>
          <p:nvPr/>
        </p:nvSpPr>
        <p:spPr>
          <a:xfrm>
            <a:off x="5372695" y="4648081"/>
            <a:ext cx="3898821" cy="790099"/>
          </a:xfrm>
          <a:prstGeom prst="rect">
            <a:avLst/>
          </a:prstGeom>
          <a:noFill/>
          <a:ln/>
        </p:spPr>
        <p:txBody>
          <a:bodyPr wrap="square" lIns="0" tIns="0" rIns="0" bIns="0" rtlCol="0" anchor="t"/>
          <a:lstStyle/>
          <a:p>
            <a:pPr indent="0" marL="0">
              <a:lnSpc>
                <a:spcPts val="3100"/>
              </a:lnSpc>
              <a:buNone/>
            </a:pPr>
            <a:r>
              <a:rPr lang="en-US" sz="1900" dirty="0">
                <a:solidFill>
                  <a:srgbClr val="272525"/>
                </a:solidFill>
                <a:latin typeface="Inter" pitchFamily="34" charset="0"/>
                <a:ea typeface="Inter" pitchFamily="34" charset="-122"/>
                <a:cs typeface="Inter" pitchFamily="34" charset="-120"/>
              </a:rPr>
              <a:t>Lag features, rolling averages, percentage changes</a:t>
            </a:r>
            <a:endParaRPr lang="en-US" sz="1900" dirty="0"/>
          </a:p>
        </p:txBody>
      </p:sp>
      <p:sp>
        <p:nvSpPr>
          <p:cNvPr id="7" name="Text 5"/>
          <p:cNvSpPr/>
          <p:nvPr/>
        </p:nvSpPr>
        <p:spPr>
          <a:xfrm>
            <a:off x="9881354" y="3996214"/>
            <a:ext cx="3240405" cy="405051"/>
          </a:xfrm>
          <a:prstGeom prst="rect">
            <a:avLst/>
          </a:prstGeom>
          <a:noFill/>
          <a:ln/>
        </p:spPr>
        <p:txBody>
          <a:bodyPr wrap="none" lIns="0" tIns="0" rIns="0" bIns="0" rtlCol="0" anchor="t"/>
          <a:lstStyle/>
          <a:p>
            <a:pPr indent="0" marL="0">
              <a:lnSpc>
                <a:spcPts val="3150"/>
              </a:lnSpc>
              <a:buNone/>
            </a:pPr>
            <a:r>
              <a:rPr lang="en-US" sz="2550" b="1" dirty="0">
                <a:solidFill>
                  <a:srgbClr val="000000"/>
                </a:solidFill>
                <a:latin typeface="Petrona Bold" pitchFamily="34" charset="0"/>
                <a:ea typeface="Petrona Bold" pitchFamily="34" charset="-122"/>
                <a:cs typeface="Petrona Bold" pitchFamily="34" charset="-120"/>
              </a:rPr>
              <a:t>Objectives</a:t>
            </a:r>
            <a:endParaRPr lang="en-US" sz="2550" dirty="0"/>
          </a:p>
        </p:txBody>
      </p:sp>
      <p:sp>
        <p:nvSpPr>
          <p:cNvPr id="8" name="Text 6"/>
          <p:cNvSpPr/>
          <p:nvPr/>
        </p:nvSpPr>
        <p:spPr>
          <a:xfrm>
            <a:off x="9881354" y="4648081"/>
            <a:ext cx="3898821" cy="790099"/>
          </a:xfrm>
          <a:prstGeom prst="rect">
            <a:avLst/>
          </a:prstGeom>
          <a:noFill/>
          <a:ln/>
        </p:spPr>
        <p:txBody>
          <a:bodyPr wrap="square" lIns="0" tIns="0" rIns="0" bIns="0" rtlCol="0" anchor="t"/>
          <a:lstStyle/>
          <a:p>
            <a:pPr indent="0" marL="0">
              <a:lnSpc>
                <a:spcPts val="3100"/>
              </a:lnSpc>
              <a:buNone/>
            </a:pPr>
            <a:r>
              <a:rPr lang="en-US" sz="1900" dirty="0">
                <a:solidFill>
                  <a:srgbClr val="272525"/>
                </a:solidFill>
                <a:latin typeface="Inter" pitchFamily="34" charset="0"/>
                <a:ea typeface="Inter" pitchFamily="34" charset="-122"/>
                <a:cs typeface="Inter" pitchFamily="34" charset="-120"/>
              </a:rPr>
              <a:t>Capture seasonality, trends, and non-linear patterns</a:t>
            </a:r>
            <a:endParaRPr lang="en-US" sz="19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864037" y="1069300"/>
            <a:ext cx="6480810" cy="809982"/>
          </a:xfrm>
          <a:prstGeom prst="rect">
            <a:avLst/>
          </a:prstGeom>
          <a:noFill/>
          <a:ln/>
        </p:spPr>
        <p:txBody>
          <a:bodyPr wrap="none" lIns="0" tIns="0" rIns="0" bIns="0" rtlCol="0" anchor="t"/>
          <a:lstStyle/>
          <a:p>
            <a:pPr indent="0" marL="0">
              <a:lnSpc>
                <a:spcPts val="6350"/>
              </a:lnSpc>
              <a:buNone/>
            </a:pPr>
            <a:r>
              <a:rPr lang="en-US" sz="5100" b="1" dirty="0">
                <a:solidFill>
                  <a:srgbClr val="000000"/>
                </a:solidFill>
                <a:latin typeface="Petrona Bold" pitchFamily="34" charset="0"/>
                <a:ea typeface="Petrona Bold" pitchFamily="34" charset="-122"/>
                <a:cs typeface="Petrona Bold" pitchFamily="34" charset="-120"/>
              </a:rPr>
              <a:t>Evaluation Metrics</a:t>
            </a:r>
            <a:endParaRPr lang="en-US" sz="5100" dirty="0"/>
          </a:p>
        </p:txBody>
      </p:sp>
      <p:sp>
        <p:nvSpPr>
          <p:cNvPr id="4" name="Shape 1"/>
          <p:cNvSpPr/>
          <p:nvPr/>
        </p:nvSpPr>
        <p:spPr>
          <a:xfrm>
            <a:off x="864037" y="2249567"/>
            <a:ext cx="7415927" cy="1472327"/>
          </a:xfrm>
          <a:prstGeom prst="roundRect">
            <a:avLst>
              <a:gd name="adj" fmla="val 7043"/>
            </a:avLst>
          </a:prstGeom>
          <a:solidFill>
            <a:srgbClr val="CCEEFF"/>
          </a:solidFill>
          <a:ln w="15240">
            <a:solidFill>
              <a:srgbClr val="B2D4E5"/>
            </a:solidFill>
            <a:prstDash val="solid"/>
          </a:ln>
        </p:spPr>
      </p:sp>
      <p:sp>
        <p:nvSpPr>
          <p:cNvPr id="5" name="Text 2"/>
          <p:cNvSpPr/>
          <p:nvPr/>
        </p:nvSpPr>
        <p:spPr>
          <a:xfrm>
            <a:off x="1126093" y="2511623"/>
            <a:ext cx="3240405" cy="405051"/>
          </a:xfrm>
          <a:prstGeom prst="rect">
            <a:avLst/>
          </a:prstGeom>
          <a:noFill/>
          <a:ln/>
        </p:spPr>
        <p:txBody>
          <a:bodyPr wrap="none" lIns="0" tIns="0" rIns="0" bIns="0" rtlCol="0" anchor="t"/>
          <a:lstStyle/>
          <a:p>
            <a:pPr indent="0" marL="0">
              <a:lnSpc>
                <a:spcPts val="3150"/>
              </a:lnSpc>
              <a:buNone/>
            </a:pPr>
            <a:r>
              <a:rPr lang="en-US" sz="2550" b="1" dirty="0">
                <a:solidFill>
                  <a:srgbClr val="272525"/>
                </a:solidFill>
                <a:latin typeface="Petrona Bold" pitchFamily="34" charset="0"/>
                <a:ea typeface="Petrona Bold" pitchFamily="34" charset="-122"/>
                <a:cs typeface="Petrona Bold" pitchFamily="34" charset="-120"/>
              </a:rPr>
              <a:t>MSE</a:t>
            </a:r>
            <a:endParaRPr lang="en-US" sz="2550" dirty="0"/>
          </a:p>
        </p:txBody>
      </p:sp>
      <p:sp>
        <p:nvSpPr>
          <p:cNvPr id="6" name="Text 3"/>
          <p:cNvSpPr/>
          <p:nvPr/>
        </p:nvSpPr>
        <p:spPr>
          <a:xfrm>
            <a:off x="1126093" y="3064788"/>
            <a:ext cx="6891814" cy="395049"/>
          </a:xfrm>
          <a:prstGeom prst="rect">
            <a:avLst/>
          </a:prstGeom>
          <a:noFill/>
          <a:ln/>
        </p:spPr>
        <p:txBody>
          <a:bodyPr wrap="none" lIns="0" tIns="0" rIns="0" bIns="0" rtlCol="0" anchor="t"/>
          <a:lstStyle/>
          <a:p>
            <a:pPr indent="0" marL="0">
              <a:lnSpc>
                <a:spcPts val="3100"/>
              </a:lnSpc>
              <a:buNone/>
            </a:pPr>
            <a:r>
              <a:rPr lang="en-US" sz="1900" dirty="0">
                <a:solidFill>
                  <a:srgbClr val="272525"/>
                </a:solidFill>
                <a:latin typeface="Inter" pitchFamily="34" charset="0"/>
                <a:ea typeface="Inter" pitchFamily="34" charset="-122"/>
                <a:cs typeface="Inter" pitchFamily="34" charset="-120"/>
              </a:rPr>
              <a:t>Measure of prediction accuracy</a:t>
            </a:r>
            <a:endParaRPr lang="en-US" sz="1900" dirty="0"/>
          </a:p>
        </p:txBody>
      </p:sp>
      <p:sp>
        <p:nvSpPr>
          <p:cNvPr id="7" name="Shape 4"/>
          <p:cNvSpPr/>
          <p:nvPr/>
        </p:nvSpPr>
        <p:spPr>
          <a:xfrm>
            <a:off x="864037" y="3968710"/>
            <a:ext cx="7415927" cy="1472327"/>
          </a:xfrm>
          <a:prstGeom prst="roundRect">
            <a:avLst>
              <a:gd name="adj" fmla="val 7043"/>
            </a:avLst>
          </a:prstGeom>
          <a:solidFill>
            <a:srgbClr val="CCEEFF"/>
          </a:solidFill>
          <a:ln w="15240">
            <a:solidFill>
              <a:srgbClr val="B2D4E5"/>
            </a:solidFill>
            <a:prstDash val="solid"/>
          </a:ln>
        </p:spPr>
      </p:sp>
      <p:sp>
        <p:nvSpPr>
          <p:cNvPr id="8" name="Text 5"/>
          <p:cNvSpPr/>
          <p:nvPr/>
        </p:nvSpPr>
        <p:spPr>
          <a:xfrm>
            <a:off x="1126093" y="4230767"/>
            <a:ext cx="3240405" cy="405051"/>
          </a:xfrm>
          <a:prstGeom prst="rect">
            <a:avLst/>
          </a:prstGeom>
          <a:noFill/>
          <a:ln/>
        </p:spPr>
        <p:txBody>
          <a:bodyPr wrap="none" lIns="0" tIns="0" rIns="0" bIns="0" rtlCol="0" anchor="t"/>
          <a:lstStyle/>
          <a:p>
            <a:pPr indent="0" marL="0">
              <a:lnSpc>
                <a:spcPts val="3150"/>
              </a:lnSpc>
              <a:buNone/>
            </a:pPr>
            <a:r>
              <a:rPr lang="en-US" sz="2550" b="1" dirty="0">
                <a:solidFill>
                  <a:srgbClr val="272525"/>
                </a:solidFill>
                <a:latin typeface="Petrona Bold" pitchFamily="34" charset="0"/>
                <a:ea typeface="Petrona Bold" pitchFamily="34" charset="-122"/>
                <a:cs typeface="Petrona Bold" pitchFamily="34" charset="-120"/>
              </a:rPr>
              <a:t>MAE</a:t>
            </a:r>
            <a:endParaRPr lang="en-US" sz="2550" dirty="0"/>
          </a:p>
        </p:txBody>
      </p:sp>
      <p:sp>
        <p:nvSpPr>
          <p:cNvPr id="9" name="Text 6"/>
          <p:cNvSpPr/>
          <p:nvPr/>
        </p:nvSpPr>
        <p:spPr>
          <a:xfrm>
            <a:off x="1126093" y="4783931"/>
            <a:ext cx="6891814" cy="395049"/>
          </a:xfrm>
          <a:prstGeom prst="rect">
            <a:avLst/>
          </a:prstGeom>
          <a:noFill/>
          <a:ln/>
        </p:spPr>
        <p:txBody>
          <a:bodyPr wrap="none" lIns="0" tIns="0" rIns="0" bIns="0" rtlCol="0" anchor="t"/>
          <a:lstStyle/>
          <a:p>
            <a:pPr indent="0" marL="0">
              <a:lnSpc>
                <a:spcPts val="3100"/>
              </a:lnSpc>
              <a:buNone/>
            </a:pPr>
            <a:r>
              <a:rPr lang="en-US" sz="1900" dirty="0">
                <a:solidFill>
                  <a:srgbClr val="272525"/>
                </a:solidFill>
                <a:latin typeface="Inter" pitchFamily="34" charset="0"/>
                <a:ea typeface="Inter" pitchFamily="34" charset="-122"/>
                <a:cs typeface="Inter" pitchFamily="34" charset="-120"/>
              </a:rPr>
              <a:t>Average magnitude of prediction errors</a:t>
            </a:r>
            <a:endParaRPr lang="en-US" sz="1900" dirty="0"/>
          </a:p>
        </p:txBody>
      </p:sp>
      <p:sp>
        <p:nvSpPr>
          <p:cNvPr id="10" name="Shape 7"/>
          <p:cNvSpPr/>
          <p:nvPr/>
        </p:nvSpPr>
        <p:spPr>
          <a:xfrm>
            <a:off x="864037" y="5687854"/>
            <a:ext cx="7415927" cy="1472327"/>
          </a:xfrm>
          <a:prstGeom prst="roundRect">
            <a:avLst>
              <a:gd name="adj" fmla="val 7043"/>
            </a:avLst>
          </a:prstGeom>
          <a:solidFill>
            <a:srgbClr val="CCEEFF"/>
          </a:solidFill>
          <a:ln w="15240">
            <a:solidFill>
              <a:srgbClr val="B2D4E5"/>
            </a:solidFill>
            <a:prstDash val="solid"/>
          </a:ln>
        </p:spPr>
      </p:sp>
      <p:sp>
        <p:nvSpPr>
          <p:cNvPr id="11" name="Text 8"/>
          <p:cNvSpPr/>
          <p:nvPr/>
        </p:nvSpPr>
        <p:spPr>
          <a:xfrm>
            <a:off x="1126093" y="5949910"/>
            <a:ext cx="3240405" cy="405051"/>
          </a:xfrm>
          <a:prstGeom prst="rect">
            <a:avLst/>
          </a:prstGeom>
          <a:noFill/>
          <a:ln/>
        </p:spPr>
        <p:txBody>
          <a:bodyPr wrap="none" lIns="0" tIns="0" rIns="0" bIns="0" rtlCol="0" anchor="t"/>
          <a:lstStyle/>
          <a:p>
            <a:pPr indent="0" marL="0">
              <a:lnSpc>
                <a:spcPts val="3150"/>
              </a:lnSpc>
              <a:buNone/>
            </a:pPr>
            <a:r>
              <a:rPr lang="en-US" sz="2550" b="1" dirty="0">
                <a:solidFill>
                  <a:srgbClr val="272525"/>
                </a:solidFill>
                <a:latin typeface="Petrona Bold" pitchFamily="34" charset="0"/>
                <a:ea typeface="Petrona Bold" pitchFamily="34" charset="-122"/>
                <a:cs typeface="Petrona Bold" pitchFamily="34" charset="-120"/>
              </a:rPr>
              <a:t>R² Score</a:t>
            </a:r>
            <a:endParaRPr lang="en-US" sz="2550" dirty="0"/>
          </a:p>
        </p:txBody>
      </p:sp>
      <p:sp>
        <p:nvSpPr>
          <p:cNvPr id="12" name="Text 9"/>
          <p:cNvSpPr/>
          <p:nvPr/>
        </p:nvSpPr>
        <p:spPr>
          <a:xfrm>
            <a:off x="1126093" y="6503075"/>
            <a:ext cx="6891814" cy="395049"/>
          </a:xfrm>
          <a:prstGeom prst="rect">
            <a:avLst/>
          </a:prstGeom>
          <a:noFill/>
          <a:ln/>
        </p:spPr>
        <p:txBody>
          <a:bodyPr wrap="none" lIns="0" tIns="0" rIns="0" bIns="0" rtlCol="0" anchor="t"/>
          <a:lstStyle/>
          <a:p>
            <a:pPr indent="0" marL="0">
              <a:lnSpc>
                <a:spcPts val="3100"/>
              </a:lnSpc>
              <a:buNone/>
            </a:pPr>
            <a:r>
              <a:rPr lang="en-US" sz="1900" dirty="0">
                <a:solidFill>
                  <a:srgbClr val="272525"/>
                </a:solidFill>
                <a:latin typeface="Inter" pitchFamily="34" charset="0"/>
                <a:ea typeface="Inter" pitchFamily="34" charset="-122"/>
                <a:cs typeface="Inter" pitchFamily="34" charset="-120"/>
              </a:rPr>
              <a:t>Goodness of fit for the models</a:t>
            </a:r>
            <a:endParaRPr lang="en-US" sz="19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pic>
        <p:nvPicPr>
          <p:cNvPr id="3" name="Image 1" descr="preencoded.png">    </p:cNvPr>
          <p:cNvPicPr>
            <a:picLocks noChangeAspect="1"/>
          </p:cNvPicPr>
          <p:nvPr/>
        </p:nvPicPr>
        <p:blipFill>
          <a:blip r:embed="rId2"/>
          <a:stretch>
            <a:fillRect/>
          </a:stretch>
        </p:blipFill>
        <p:spPr>
          <a:xfrm>
            <a:off x="308610" y="2816304"/>
            <a:ext cx="4869061" cy="2596872"/>
          </a:xfrm>
          <a:prstGeom prst="rect">
            <a:avLst/>
          </a:prstGeom>
        </p:spPr>
      </p:pic>
      <p:sp>
        <p:nvSpPr>
          <p:cNvPr id="4" name="Text 0"/>
          <p:cNvSpPr/>
          <p:nvPr/>
        </p:nvSpPr>
        <p:spPr>
          <a:xfrm>
            <a:off x="6350437" y="836533"/>
            <a:ext cx="7415927" cy="1619964"/>
          </a:xfrm>
          <a:prstGeom prst="rect">
            <a:avLst/>
          </a:prstGeom>
          <a:noFill/>
          <a:ln/>
        </p:spPr>
        <p:txBody>
          <a:bodyPr wrap="square" lIns="0" tIns="0" rIns="0" bIns="0" rtlCol="0" anchor="t"/>
          <a:lstStyle/>
          <a:p>
            <a:pPr indent="0" marL="0">
              <a:lnSpc>
                <a:spcPts val="6350"/>
              </a:lnSpc>
              <a:buNone/>
            </a:pPr>
            <a:r>
              <a:rPr lang="en-US" sz="5100" b="1" dirty="0">
                <a:solidFill>
                  <a:srgbClr val="000000"/>
                </a:solidFill>
                <a:latin typeface="Petrona Bold" pitchFamily="34" charset="0"/>
                <a:ea typeface="Petrona Bold" pitchFamily="34" charset="-122"/>
                <a:cs typeface="Petrona Bold" pitchFamily="34" charset="-120"/>
              </a:rPr>
              <a:t>Model 1: Linear Regression</a:t>
            </a:r>
            <a:endParaRPr lang="en-US" sz="5100" dirty="0"/>
          </a:p>
        </p:txBody>
      </p:sp>
      <p:sp>
        <p:nvSpPr>
          <p:cNvPr id="5" name="Shape 1"/>
          <p:cNvSpPr/>
          <p:nvPr/>
        </p:nvSpPr>
        <p:spPr>
          <a:xfrm>
            <a:off x="6350437" y="3104436"/>
            <a:ext cx="555427" cy="555427"/>
          </a:xfrm>
          <a:prstGeom prst="roundRect">
            <a:avLst>
              <a:gd name="adj" fmla="val 18669"/>
            </a:avLst>
          </a:prstGeom>
          <a:solidFill>
            <a:srgbClr val="CCEEFF"/>
          </a:solidFill>
          <a:ln w="15240">
            <a:solidFill>
              <a:srgbClr val="B2D4E5"/>
            </a:solidFill>
            <a:prstDash val="solid"/>
          </a:ln>
        </p:spPr>
      </p:sp>
      <p:sp>
        <p:nvSpPr>
          <p:cNvPr id="6" name="Text 2"/>
          <p:cNvSpPr/>
          <p:nvPr/>
        </p:nvSpPr>
        <p:spPr>
          <a:xfrm>
            <a:off x="6544866" y="3187660"/>
            <a:ext cx="166449" cy="388858"/>
          </a:xfrm>
          <a:prstGeom prst="rect">
            <a:avLst/>
          </a:prstGeom>
          <a:noFill/>
          <a:ln/>
        </p:spPr>
        <p:txBody>
          <a:bodyPr wrap="none" lIns="0" tIns="0" rIns="0" bIns="0" rtlCol="0" anchor="t"/>
          <a:lstStyle/>
          <a:p>
            <a:pPr algn="ctr" indent="0" marL="0">
              <a:lnSpc>
                <a:spcPts val="3050"/>
              </a:lnSpc>
              <a:buNone/>
            </a:pPr>
            <a:r>
              <a:rPr lang="en-US" sz="3050" b="1" dirty="0">
                <a:solidFill>
                  <a:srgbClr val="272525"/>
                </a:solidFill>
                <a:latin typeface="Petrona Bold" pitchFamily="34" charset="0"/>
                <a:ea typeface="Petrona Bold" pitchFamily="34" charset="-122"/>
                <a:cs typeface="Petrona Bold" pitchFamily="34" charset="-120"/>
              </a:rPr>
              <a:t>1</a:t>
            </a:r>
            <a:endParaRPr lang="en-US" sz="3050" dirty="0"/>
          </a:p>
        </p:txBody>
      </p:sp>
      <p:sp>
        <p:nvSpPr>
          <p:cNvPr id="7" name="Text 3"/>
          <p:cNvSpPr/>
          <p:nvPr/>
        </p:nvSpPr>
        <p:spPr>
          <a:xfrm>
            <a:off x="7152680" y="3104436"/>
            <a:ext cx="3240405" cy="405051"/>
          </a:xfrm>
          <a:prstGeom prst="rect">
            <a:avLst/>
          </a:prstGeom>
          <a:noFill/>
          <a:ln/>
        </p:spPr>
        <p:txBody>
          <a:bodyPr wrap="none" lIns="0" tIns="0" rIns="0" bIns="0" rtlCol="0" anchor="t"/>
          <a:lstStyle/>
          <a:p>
            <a:pPr indent="0" marL="0">
              <a:lnSpc>
                <a:spcPts val="3150"/>
              </a:lnSpc>
              <a:buNone/>
            </a:pPr>
            <a:r>
              <a:rPr lang="en-US" sz="2550" b="1" dirty="0">
                <a:solidFill>
                  <a:srgbClr val="272525"/>
                </a:solidFill>
                <a:latin typeface="Petrona Bold" pitchFamily="34" charset="0"/>
                <a:ea typeface="Petrona Bold" pitchFamily="34" charset="-122"/>
                <a:cs typeface="Petrona Bold" pitchFamily="34" charset="-120"/>
              </a:rPr>
              <a:t>Baseline Model</a:t>
            </a:r>
            <a:endParaRPr lang="en-US" sz="2550" dirty="0"/>
          </a:p>
        </p:txBody>
      </p:sp>
      <p:sp>
        <p:nvSpPr>
          <p:cNvPr id="8" name="Text 4"/>
          <p:cNvSpPr/>
          <p:nvPr/>
        </p:nvSpPr>
        <p:spPr>
          <a:xfrm>
            <a:off x="7152680" y="3657600"/>
            <a:ext cx="6613684" cy="395049"/>
          </a:xfrm>
          <a:prstGeom prst="rect">
            <a:avLst/>
          </a:prstGeom>
          <a:noFill/>
          <a:ln/>
        </p:spPr>
        <p:txBody>
          <a:bodyPr wrap="none" lIns="0" tIns="0" rIns="0" bIns="0" rtlCol="0" anchor="t"/>
          <a:lstStyle/>
          <a:p>
            <a:pPr indent="0" marL="0">
              <a:lnSpc>
                <a:spcPts val="3100"/>
              </a:lnSpc>
              <a:buNone/>
            </a:pPr>
            <a:r>
              <a:rPr lang="en-US" sz="1900" dirty="0">
                <a:solidFill>
                  <a:srgbClr val="272525"/>
                </a:solidFill>
                <a:latin typeface="Inter" pitchFamily="34" charset="0"/>
                <a:ea typeface="Inter" pitchFamily="34" charset="-122"/>
                <a:cs typeface="Inter" pitchFamily="34" charset="-120"/>
              </a:rPr>
              <a:t>Predicted trends using historical data</a:t>
            </a:r>
            <a:endParaRPr lang="en-US" sz="1900" dirty="0"/>
          </a:p>
        </p:txBody>
      </p:sp>
      <p:sp>
        <p:nvSpPr>
          <p:cNvPr id="9" name="Shape 5"/>
          <p:cNvSpPr/>
          <p:nvPr/>
        </p:nvSpPr>
        <p:spPr>
          <a:xfrm>
            <a:off x="6350437" y="4577120"/>
            <a:ext cx="555427" cy="555427"/>
          </a:xfrm>
          <a:prstGeom prst="roundRect">
            <a:avLst>
              <a:gd name="adj" fmla="val 18669"/>
            </a:avLst>
          </a:prstGeom>
          <a:solidFill>
            <a:srgbClr val="CCEEFF"/>
          </a:solidFill>
          <a:ln w="15240">
            <a:solidFill>
              <a:srgbClr val="B2D4E5"/>
            </a:solidFill>
            <a:prstDash val="solid"/>
          </a:ln>
        </p:spPr>
      </p:sp>
      <p:sp>
        <p:nvSpPr>
          <p:cNvPr id="10" name="Text 6"/>
          <p:cNvSpPr/>
          <p:nvPr/>
        </p:nvSpPr>
        <p:spPr>
          <a:xfrm>
            <a:off x="6517838" y="4660344"/>
            <a:ext cx="220504" cy="388858"/>
          </a:xfrm>
          <a:prstGeom prst="rect">
            <a:avLst/>
          </a:prstGeom>
          <a:noFill/>
          <a:ln/>
        </p:spPr>
        <p:txBody>
          <a:bodyPr wrap="none" lIns="0" tIns="0" rIns="0" bIns="0" rtlCol="0" anchor="t"/>
          <a:lstStyle/>
          <a:p>
            <a:pPr algn="ctr" indent="0" marL="0">
              <a:lnSpc>
                <a:spcPts val="3050"/>
              </a:lnSpc>
              <a:buNone/>
            </a:pPr>
            <a:r>
              <a:rPr lang="en-US" sz="3050" b="1" dirty="0">
                <a:solidFill>
                  <a:srgbClr val="272525"/>
                </a:solidFill>
                <a:latin typeface="Petrona Bold" pitchFamily="34" charset="0"/>
                <a:ea typeface="Petrona Bold" pitchFamily="34" charset="-122"/>
                <a:cs typeface="Petrona Bold" pitchFamily="34" charset="-120"/>
              </a:rPr>
              <a:t>2</a:t>
            </a:r>
            <a:endParaRPr lang="en-US" sz="3050" dirty="0"/>
          </a:p>
        </p:txBody>
      </p:sp>
      <p:sp>
        <p:nvSpPr>
          <p:cNvPr id="11" name="Text 7"/>
          <p:cNvSpPr/>
          <p:nvPr/>
        </p:nvSpPr>
        <p:spPr>
          <a:xfrm>
            <a:off x="7152680" y="4577120"/>
            <a:ext cx="3240405" cy="405051"/>
          </a:xfrm>
          <a:prstGeom prst="rect">
            <a:avLst/>
          </a:prstGeom>
          <a:noFill/>
          <a:ln/>
        </p:spPr>
        <p:txBody>
          <a:bodyPr wrap="none" lIns="0" tIns="0" rIns="0" bIns="0" rtlCol="0" anchor="t"/>
          <a:lstStyle/>
          <a:p>
            <a:pPr indent="0" marL="0">
              <a:lnSpc>
                <a:spcPts val="3150"/>
              </a:lnSpc>
              <a:buNone/>
            </a:pPr>
            <a:r>
              <a:rPr lang="en-US" sz="2550" b="1" dirty="0">
                <a:solidFill>
                  <a:srgbClr val="272525"/>
                </a:solidFill>
                <a:latin typeface="Petrona Bold" pitchFamily="34" charset="0"/>
                <a:ea typeface="Petrona Bold" pitchFamily="34" charset="-122"/>
                <a:cs typeface="Petrona Bold" pitchFamily="34" charset="-120"/>
              </a:rPr>
              <a:t>Results</a:t>
            </a:r>
            <a:endParaRPr lang="en-US" sz="2550" dirty="0"/>
          </a:p>
        </p:txBody>
      </p:sp>
      <p:sp>
        <p:nvSpPr>
          <p:cNvPr id="12" name="Text 8"/>
          <p:cNvSpPr/>
          <p:nvPr/>
        </p:nvSpPr>
        <p:spPr>
          <a:xfrm>
            <a:off x="7152680" y="5130284"/>
            <a:ext cx="6613684" cy="395049"/>
          </a:xfrm>
          <a:prstGeom prst="rect">
            <a:avLst/>
          </a:prstGeom>
          <a:noFill/>
          <a:ln/>
        </p:spPr>
        <p:txBody>
          <a:bodyPr wrap="none" lIns="0" tIns="0" rIns="0" bIns="0" rtlCol="0" anchor="t"/>
          <a:lstStyle/>
          <a:p>
            <a:pPr indent="0" marL="0">
              <a:lnSpc>
                <a:spcPts val="3100"/>
              </a:lnSpc>
              <a:buNone/>
            </a:pPr>
            <a:r>
              <a:rPr lang="en-US" sz="1900" dirty="0">
                <a:solidFill>
                  <a:srgbClr val="272525"/>
                </a:solidFill>
                <a:latin typeface="Inter" pitchFamily="34" charset="0"/>
                <a:ea typeface="Inter" pitchFamily="34" charset="-122"/>
                <a:cs typeface="Inter" pitchFamily="34" charset="-120"/>
              </a:rPr>
              <a:t>MSE: 0.43, MAE: 0.45, R²: 0.9640</a:t>
            </a:r>
            <a:endParaRPr lang="en-US" sz="1900" dirty="0"/>
          </a:p>
        </p:txBody>
      </p:sp>
      <p:sp>
        <p:nvSpPr>
          <p:cNvPr id="13" name="Shape 9"/>
          <p:cNvSpPr/>
          <p:nvPr/>
        </p:nvSpPr>
        <p:spPr>
          <a:xfrm>
            <a:off x="6350437" y="6049804"/>
            <a:ext cx="555427" cy="555427"/>
          </a:xfrm>
          <a:prstGeom prst="roundRect">
            <a:avLst>
              <a:gd name="adj" fmla="val 18669"/>
            </a:avLst>
          </a:prstGeom>
          <a:solidFill>
            <a:srgbClr val="CCEEFF"/>
          </a:solidFill>
          <a:ln w="15240">
            <a:solidFill>
              <a:srgbClr val="B2D4E5"/>
            </a:solidFill>
            <a:prstDash val="solid"/>
          </a:ln>
        </p:spPr>
      </p:sp>
      <p:sp>
        <p:nvSpPr>
          <p:cNvPr id="14" name="Text 10"/>
          <p:cNvSpPr/>
          <p:nvPr/>
        </p:nvSpPr>
        <p:spPr>
          <a:xfrm>
            <a:off x="6518077" y="6133028"/>
            <a:ext cx="220028" cy="388858"/>
          </a:xfrm>
          <a:prstGeom prst="rect">
            <a:avLst/>
          </a:prstGeom>
          <a:noFill/>
          <a:ln/>
        </p:spPr>
        <p:txBody>
          <a:bodyPr wrap="none" lIns="0" tIns="0" rIns="0" bIns="0" rtlCol="0" anchor="t"/>
          <a:lstStyle/>
          <a:p>
            <a:pPr algn="ctr" indent="0" marL="0">
              <a:lnSpc>
                <a:spcPts val="3050"/>
              </a:lnSpc>
              <a:buNone/>
            </a:pPr>
            <a:r>
              <a:rPr lang="en-US" sz="3050" b="1" dirty="0">
                <a:solidFill>
                  <a:srgbClr val="272525"/>
                </a:solidFill>
                <a:latin typeface="Petrona Bold" pitchFamily="34" charset="0"/>
                <a:ea typeface="Petrona Bold" pitchFamily="34" charset="-122"/>
                <a:cs typeface="Petrona Bold" pitchFamily="34" charset="-120"/>
              </a:rPr>
              <a:t>3</a:t>
            </a:r>
            <a:endParaRPr lang="en-US" sz="3050" dirty="0"/>
          </a:p>
        </p:txBody>
      </p:sp>
      <p:sp>
        <p:nvSpPr>
          <p:cNvPr id="15" name="Text 11"/>
          <p:cNvSpPr/>
          <p:nvPr/>
        </p:nvSpPr>
        <p:spPr>
          <a:xfrm>
            <a:off x="7152680" y="6049804"/>
            <a:ext cx="3240405" cy="405051"/>
          </a:xfrm>
          <a:prstGeom prst="rect">
            <a:avLst/>
          </a:prstGeom>
          <a:noFill/>
          <a:ln/>
        </p:spPr>
        <p:txBody>
          <a:bodyPr wrap="none" lIns="0" tIns="0" rIns="0" bIns="0" rtlCol="0" anchor="t"/>
          <a:lstStyle/>
          <a:p>
            <a:pPr indent="0" marL="0">
              <a:lnSpc>
                <a:spcPts val="3150"/>
              </a:lnSpc>
              <a:buNone/>
            </a:pPr>
            <a:r>
              <a:rPr lang="en-US" sz="2550" b="1" dirty="0">
                <a:solidFill>
                  <a:srgbClr val="272525"/>
                </a:solidFill>
                <a:latin typeface="Petrona Bold" pitchFamily="34" charset="0"/>
                <a:ea typeface="Petrona Bold" pitchFamily="34" charset="-122"/>
                <a:cs typeface="Petrona Bold" pitchFamily="34" charset="-120"/>
              </a:rPr>
              <a:t>Analysis</a:t>
            </a:r>
            <a:endParaRPr lang="en-US" sz="2550" dirty="0"/>
          </a:p>
        </p:txBody>
      </p:sp>
      <p:sp>
        <p:nvSpPr>
          <p:cNvPr id="16" name="Text 12"/>
          <p:cNvSpPr/>
          <p:nvPr/>
        </p:nvSpPr>
        <p:spPr>
          <a:xfrm>
            <a:off x="7152680" y="6602968"/>
            <a:ext cx="6613684" cy="790099"/>
          </a:xfrm>
          <a:prstGeom prst="rect">
            <a:avLst/>
          </a:prstGeom>
          <a:noFill/>
          <a:ln/>
        </p:spPr>
        <p:txBody>
          <a:bodyPr wrap="square" lIns="0" tIns="0" rIns="0" bIns="0" rtlCol="0" anchor="t"/>
          <a:lstStyle/>
          <a:p>
            <a:pPr indent="0" marL="0">
              <a:lnSpc>
                <a:spcPts val="3100"/>
              </a:lnSpc>
              <a:buNone/>
            </a:pPr>
            <a:r>
              <a:rPr lang="en-US" sz="1900" dirty="0">
                <a:solidFill>
                  <a:srgbClr val="272525"/>
                </a:solidFill>
                <a:latin typeface="Inter" pitchFamily="34" charset="0"/>
                <a:ea typeface="Inter" pitchFamily="34" charset="-122"/>
                <a:cs typeface="Inter" pitchFamily="34" charset="-120"/>
              </a:rPr>
              <a:t>Captured trends well but struggled with non-linear patterns</a:t>
            </a:r>
            <a:endParaRPr lang="en-US" sz="19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pic>
        <p:nvPicPr>
          <p:cNvPr id="3" name="Image 1" descr="preencoded.png">    </p:cNvPr>
          <p:cNvPicPr>
            <a:picLocks noChangeAspect="1"/>
          </p:cNvPicPr>
          <p:nvPr/>
        </p:nvPicPr>
        <p:blipFill>
          <a:blip r:embed="rId2"/>
          <a:stretch>
            <a:fillRect/>
          </a:stretch>
        </p:blipFill>
        <p:spPr>
          <a:xfrm>
            <a:off x="308610" y="2812256"/>
            <a:ext cx="4869061" cy="2604968"/>
          </a:xfrm>
          <a:prstGeom prst="rect">
            <a:avLst/>
          </a:prstGeom>
        </p:spPr>
      </p:pic>
      <p:sp>
        <p:nvSpPr>
          <p:cNvPr id="4" name="Text 0"/>
          <p:cNvSpPr/>
          <p:nvPr/>
        </p:nvSpPr>
        <p:spPr>
          <a:xfrm>
            <a:off x="6350437" y="871776"/>
            <a:ext cx="6480810" cy="809982"/>
          </a:xfrm>
          <a:prstGeom prst="rect">
            <a:avLst/>
          </a:prstGeom>
          <a:noFill/>
          <a:ln/>
        </p:spPr>
        <p:txBody>
          <a:bodyPr wrap="none" lIns="0" tIns="0" rIns="0" bIns="0" rtlCol="0" anchor="t"/>
          <a:lstStyle/>
          <a:p>
            <a:pPr indent="0" marL="0">
              <a:lnSpc>
                <a:spcPts val="6350"/>
              </a:lnSpc>
              <a:buNone/>
            </a:pPr>
            <a:r>
              <a:rPr lang="en-US" sz="5100" b="1" dirty="0">
                <a:solidFill>
                  <a:srgbClr val="000000"/>
                </a:solidFill>
                <a:latin typeface="Petrona Bold" pitchFamily="34" charset="0"/>
                <a:ea typeface="Petrona Bold" pitchFamily="34" charset="-122"/>
                <a:cs typeface="Petrona Bold" pitchFamily="34" charset="-120"/>
              </a:rPr>
              <a:t>Model 2: Prophet</a:t>
            </a:r>
            <a:endParaRPr lang="en-US" sz="5100" dirty="0"/>
          </a:p>
        </p:txBody>
      </p:sp>
      <p:sp>
        <p:nvSpPr>
          <p:cNvPr id="5" name="Shape 1"/>
          <p:cNvSpPr/>
          <p:nvPr/>
        </p:nvSpPr>
        <p:spPr>
          <a:xfrm>
            <a:off x="6350437" y="2052042"/>
            <a:ext cx="7415927" cy="1472327"/>
          </a:xfrm>
          <a:prstGeom prst="roundRect">
            <a:avLst>
              <a:gd name="adj" fmla="val 7043"/>
            </a:avLst>
          </a:prstGeom>
          <a:solidFill>
            <a:srgbClr val="CCEEFF"/>
          </a:solidFill>
          <a:ln w="15240">
            <a:solidFill>
              <a:srgbClr val="B2D4E5"/>
            </a:solidFill>
            <a:prstDash val="solid"/>
          </a:ln>
        </p:spPr>
      </p:sp>
      <p:sp>
        <p:nvSpPr>
          <p:cNvPr id="6" name="Text 2"/>
          <p:cNvSpPr/>
          <p:nvPr/>
        </p:nvSpPr>
        <p:spPr>
          <a:xfrm>
            <a:off x="6612493" y="2314099"/>
            <a:ext cx="3240405" cy="405051"/>
          </a:xfrm>
          <a:prstGeom prst="rect">
            <a:avLst/>
          </a:prstGeom>
          <a:noFill/>
          <a:ln/>
        </p:spPr>
        <p:txBody>
          <a:bodyPr wrap="none" lIns="0" tIns="0" rIns="0" bIns="0" rtlCol="0" anchor="t"/>
          <a:lstStyle/>
          <a:p>
            <a:pPr indent="0" marL="0">
              <a:lnSpc>
                <a:spcPts val="3150"/>
              </a:lnSpc>
              <a:buNone/>
            </a:pPr>
            <a:r>
              <a:rPr lang="en-US" sz="2550" b="1" dirty="0">
                <a:solidFill>
                  <a:srgbClr val="272525"/>
                </a:solidFill>
                <a:latin typeface="Petrona Bold" pitchFamily="34" charset="0"/>
                <a:ea typeface="Petrona Bold" pitchFamily="34" charset="-122"/>
                <a:cs typeface="Petrona Bold" pitchFamily="34" charset="-120"/>
              </a:rPr>
              <a:t>Seasonal Modeling</a:t>
            </a:r>
            <a:endParaRPr lang="en-US" sz="2550" dirty="0"/>
          </a:p>
        </p:txBody>
      </p:sp>
      <p:sp>
        <p:nvSpPr>
          <p:cNvPr id="7" name="Text 3"/>
          <p:cNvSpPr/>
          <p:nvPr/>
        </p:nvSpPr>
        <p:spPr>
          <a:xfrm>
            <a:off x="6612493" y="2867263"/>
            <a:ext cx="6891814" cy="395049"/>
          </a:xfrm>
          <a:prstGeom prst="rect">
            <a:avLst/>
          </a:prstGeom>
          <a:noFill/>
          <a:ln/>
        </p:spPr>
        <p:txBody>
          <a:bodyPr wrap="none" lIns="0" tIns="0" rIns="0" bIns="0" rtlCol="0" anchor="t"/>
          <a:lstStyle/>
          <a:p>
            <a:pPr indent="0" marL="0">
              <a:lnSpc>
                <a:spcPts val="3100"/>
              </a:lnSpc>
              <a:buNone/>
            </a:pPr>
            <a:r>
              <a:rPr lang="en-US" sz="1900" dirty="0">
                <a:solidFill>
                  <a:srgbClr val="272525"/>
                </a:solidFill>
                <a:latin typeface="Inter" pitchFamily="34" charset="0"/>
                <a:ea typeface="Inter" pitchFamily="34" charset="-122"/>
                <a:cs typeface="Inter" pitchFamily="34" charset="-120"/>
              </a:rPr>
              <a:t>Effectively captured seasonality and long-term trends</a:t>
            </a:r>
            <a:endParaRPr lang="en-US" sz="1900" dirty="0"/>
          </a:p>
        </p:txBody>
      </p:sp>
      <p:sp>
        <p:nvSpPr>
          <p:cNvPr id="8" name="Shape 4"/>
          <p:cNvSpPr/>
          <p:nvPr/>
        </p:nvSpPr>
        <p:spPr>
          <a:xfrm>
            <a:off x="6350437" y="3771186"/>
            <a:ext cx="7415927" cy="1472327"/>
          </a:xfrm>
          <a:prstGeom prst="roundRect">
            <a:avLst>
              <a:gd name="adj" fmla="val 7043"/>
            </a:avLst>
          </a:prstGeom>
          <a:solidFill>
            <a:srgbClr val="CCEEFF"/>
          </a:solidFill>
          <a:ln w="15240">
            <a:solidFill>
              <a:srgbClr val="B2D4E5"/>
            </a:solidFill>
            <a:prstDash val="solid"/>
          </a:ln>
        </p:spPr>
      </p:sp>
      <p:sp>
        <p:nvSpPr>
          <p:cNvPr id="9" name="Text 5"/>
          <p:cNvSpPr/>
          <p:nvPr/>
        </p:nvSpPr>
        <p:spPr>
          <a:xfrm>
            <a:off x="6612493" y="4033242"/>
            <a:ext cx="3240405" cy="405051"/>
          </a:xfrm>
          <a:prstGeom prst="rect">
            <a:avLst/>
          </a:prstGeom>
          <a:noFill/>
          <a:ln/>
        </p:spPr>
        <p:txBody>
          <a:bodyPr wrap="none" lIns="0" tIns="0" rIns="0" bIns="0" rtlCol="0" anchor="t"/>
          <a:lstStyle/>
          <a:p>
            <a:pPr indent="0" marL="0">
              <a:lnSpc>
                <a:spcPts val="3150"/>
              </a:lnSpc>
              <a:buNone/>
            </a:pPr>
            <a:r>
              <a:rPr lang="en-US" sz="2550" b="1" dirty="0">
                <a:solidFill>
                  <a:srgbClr val="272525"/>
                </a:solidFill>
                <a:latin typeface="Petrona Bold" pitchFamily="34" charset="0"/>
                <a:ea typeface="Petrona Bold" pitchFamily="34" charset="-122"/>
                <a:cs typeface="Petrona Bold" pitchFamily="34" charset="-120"/>
              </a:rPr>
              <a:t>Results</a:t>
            </a:r>
            <a:endParaRPr lang="en-US" sz="2550" dirty="0"/>
          </a:p>
        </p:txBody>
      </p:sp>
      <p:sp>
        <p:nvSpPr>
          <p:cNvPr id="10" name="Text 6"/>
          <p:cNvSpPr/>
          <p:nvPr/>
        </p:nvSpPr>
        <p:spPr>
          <a:xfrm>
            <a:off x="6612493" y="4586407"/>
            <a:ext cx="6891814" cy="395049"/>
          </a:xfrm>
          <a:prstGeom prst="rect">
            <a:avLst/>
          </a:prstGeom>
          <a:noFill/>
          <a:ln/>
        </p:spPr>
        <p:txBody>
          <a:bodyPr wrap="none" lIns="0" tIns="0" rIns="0" bIns="0" rtlCol="0" anchor="t"/>
          <a:lstStyle/>
          <a:p>
            <a:pPr indent="0" marL="0">
              <a:lnSpc>
                <a:spcPts val="3100"/>
              </a:lnSpc>
              <a:buNone/>
            </a:pPr>
            <a:r>
              <a:rPr lang="en-US" sz="1900" dirty="0">
                <a:solidFill>
                  <a:srgbClr val="272525"/>
                </a:solidFill>
                <a:latin typeface="Inter" pitchFamily="34" charset="0"/>
                <a:ea typeface="Inter" pitchFamily="34" charset="-122"/>
                <a:cs typeface="Inter" pitchFamily="34" charset="-120"/>
              </a:rPr>
              <a:t>MSE: 20.96, MAE: 3.72, R²: -0.7651</a:t>
            </a:r>
            <a:endParaRPr lang="en-US" sz="1900" dirty="0"/>
          </a:p>
        </p:txBody>
      </p:sp>
      <p:sp>
        <p:nvSpPr>
          <p:cNvPr id="11" name="Shape 7"/>
          <p:cNvSpPr/>
          <p:nvPr/>
        </p:nvSpPr>
        <p:spPr>
          <a:xfrm>
            <a:off x="6350437" y="5490329"/>
            <a:ext cx="7415927" cy="1867376"/>
          </a:xfrm>
          <a:prstGeom prst="roundRect">
            <a:avLst>
              <a:gd name="adj" fmla="val 5553"/>
            </a:avLst>
          </a:prstGeom>
          <a:solidFill>
            <a:srgbClr val="CCEEFF"/>
          </a:solidFill>
          <a:ln w="15240">
            <a:solidFill>
              <a:srgbClr val="B2D4E5"/>
            </a:solidFill>
            <a:prstDash val="solid"/>
          </a:ln>
        </p:spPr>
      </p:sp>
      <p:sp>
        <p:nvSpPr>
          <p:cNvPr id="12" name="Text 8"/>
          <p:cNvSpPr/>
          <p:nvPr/>
        </p:nvSpPr>
        <p:spPr>
          <a:xfrm>
            <a:off x="6612493" y="5752386"/>
            <a:ext cx="3240405" cy="405051"/>
          </a:xfrm>
          <a:prstGeom prst="rect">
            <a:avLst/>
          </a:prstGeom>
          <a:noFill/>
          <a:ln/>
        </p:spPr>
        <p:txBody>
          <a:bodyPr wrap="none" lIns="0" tIns="0" rIns="0" bIns="0" rtlCol="0" anchor="t"/>
          <a:lstStyle/>
          <a:p>
            <a:pPr indent="0" marL="0">
              <a:lnSpc>
                <a:spcPts val="3150"/>
              </a:lnSpc>
              <a:buNone/>
            </a:pPr>
            <a:r>
              <a:rPr lang="en-US" sz="2550" b="1" dirty="0">
                <a:solidFill>
                  <a:srgbClr val="272525"/>
                </a:solidFill>
                <a:latin typeface="Petrona Bold" pitchFamily="34" charset="0"/>
                <a:ea typeface="Petrona Bold" pitchFamily="34" charset="-122"/>
                <a:cs typeface="Petrona Bold" pitchFamily="34" charset="-120"/>
              </a:rPr>
              <a:t>Analysis</a:t>
            </a:r>
            <a:endParaRPr lang="en-US" sz="2550" dirty="0"/>
          </a:p>
        </p:txBody>
      </p:sp>
      <p:sp>
        <p:nvSpPr>
          <p:cNvPr id="13" name="Text 9"/>
          <p:cNvSpPr/>
          <p:nvPr/>
        </p:nvSpPr>
        <p:spPr>
          <a:xfrm>
            <a:off x="6612493" y="6305550"/>
            <a:ext cx="6891814" cy="790099"/>
          </a:xfrm>
          <a:prstGeom prst="rect">
            <a:avLst/>
          </a:prstGeom>
          <a:noFill/>
          <a:ln/>
        </p:spPr>
        <p:txBody>
          <a:bodyPr wrap="square" lIns="0" tIns="0" rIns="0" bIns="0" rtlCol="0" anchor="t"/>
          <a:lstStyle/>
          <a:p>
            <a:pPr indent="0" marL="0">
              <a:lnSpc>
                <a:spcPts val="3100"/>
              </a:lnSpc>
              <a:buNone/>
            </a:pPr>
            <a:r>
              <a:rPr lang="en-US" sz="1900" dirty="0">
                <a:solidFill>
                  <a:srgbClr val="272525"/>
                </a:solidFill>
                <a:latin typeface="Inter" pitchFamily="34" charset="0"/>
                <a:ea typeface="Inter" pitchFamily="34" charset="-122"/>
                <a:cs typeface="Inter" pitchFamily="34" charset="-120"/>
              </a:rPr>
              <a:t>Struggled with volatile demand peaks, but handled missing data well</a:t>
            </a:r>
            <a:endParaRPr lang="en-US" sz="19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pic>
        <p:nvPicPr>
          <p:cNvPr id="3" name="Image 1" descr="preencoded.png">    </p:cNvPr>
          <p:cNvPicPr>
            <a:picLocks noChangeAspect="1"/>
          </p:cNvPicPr>
          <p:nvPr/>
        </p:nvPicPr>
        <p:blipFill>
          <a:blip r:embed="rId2"/>
          <a:stretch>
            <a:fillRect/>
          </a:stretch>
        </p:blipFill>
        <p:spPr>
          <a:xfrm>
            <a:off x="308610" y="2808208"/>
            <a:ext cx="4869061" cy="2613065"/>
          </a:xfrm>
          <a:prstGeom prst="rect">
            <a:avLst/>
          </a:prstGeom>
        </p:spPr>
      </p:pic>
      <p:sp>
        <p:nvSpPr>
          <p:cNvPr id="4" name="Text 0"/>
          <p:cNvSpPr/>
          <p:nvPr/>
        </p:nvSpPr>
        <p:spPr>
          <a:xfrm>
            <a:off x="6350437" y="719971"/>
            <a:ext cx="6480810" cy="809982"/>
          </a:xfrm>
          <a:prstGeom prst="rect">
            <a:avLst/>
          </a:prstGeom>
          <a:noFill/>
          <a:ln/>
        </p:spPr>
        <p:txBody>
          <a:bodyPr wrap="none" lIns="0" tIns="0" rIns="0" bIns="0" rtlCol="0" anchor="t"/>
          <a:lstStyle/>
          <a:p>
            <a:pPr indent="0" marL="0">
              <a:lnSpc>
                <a:spcPts val="6350"/>
              </a:lnSpc>
              <a:buNone/>
            </a:pPr>
            <a:r>
              <a:rPr lang="en-US" sz="5100" b="1" dirty="0">
                <a:solidFill>
                  <a:srgbClr val="000000"/>
                </a:solidFill>
                <a:latin typeface="Petrona Bold" pitchFamily="34" charset="0"/>
                <a:ea typeface="Petrona Bold" pitchFamily="34" charset="-122"/>
                <a:cs typeface="Petrona Bold" pitchFamily="34" charset="-120"/>
              </a:rPr>
              <a:t>Model 3: LSTM</a:t>
            </a:r>
            <a:endParaRPr lang="en-US" sz="5100" dirty="0"/>
          </a:p>
        </p:txBody>
      </p:sp>
      <p:sp>
        <p:nvSpPr>
          <p:cNvPr id="5" name="Shape 1"/>
          <p:cNvSpPr/>
          <p:nvPr/>
        </p:nvSpPr>
        <p:spPr>
          <a:xfrm>
            <a:off x="6705481" y="1900238"/>
            <a:ext cx="30480" cy="5609273"/>
          </a:xfrm>
          <a:prstGeom prst="roundRect">
            <a:avLst>
              <a:gd name="adj" fmla="val 340200"/>
            </a:avLst>
          </a:prstGeom>
          <a:solidFill>
            <a:srgbClr val="B2D4E5"/>
          </a:solidFill>
          <a:ln/>
        </p:spPr>
      </p:sp>
      <p:sp>
        <p:nvSpPr>
          <p:cNvPr id="6" name="Shape 2"/>
          <p:cNvSpPr/>
          <p:nvPr/>
        </p:nvSpPr>
        <p:spPr>
          <a:xfrm>
            <a:off x="6967954" y="2440305"/>
            <a:ext cx="864037" cy="30480"/>
          </a:xfrm>
          <a:prstGeom prst="roundRect">
            <a:avLst>
              <a:gd name="adj" fmla="val 340200"/>
            </a:avLst>
          </a:prstGeom>
          <a:solidFill>
            <a:srgbClr val="B2D4E5"/>
          </a:solidFill>
          <a:ln/>
        </p:spPr>
      </p:sp>
      <p:sp>
        <p:nvSpPr>
          <p:cNvPr id="7" name="Shape 3"/>
          <p:cNvSpPr/>
          <p:nvPr/>
        </p:nvSpPr>
        <p:spPr>
          <a:xfrm>
            <a:off x="6443008" y="2177891"/>
            <a:ext cx="555427" cy="555427"/>
          </a:xfrm>
          <a:prstGeom prst="roundRect">
            <a:avLst>
              <a:gd name="adj" fmla="val 18669"/>
            </a:avLst>
          </a:prstGeom>
          <a:solidFill>
            <a:srgbClr val="CCEEFF"/>
          </a:solidFill>
          <a:ln w="15240">
            <a:solidFill>
              <a:srgbClr val="B2D4E5"/>
            </a:solidFill>
            <a:prstDash val="solid"/>
          </a:ln>
        </p:spPr>
      </p:sp>
      <p:sp>
        <p:nvSpPr>
          <p:cNvPr id="8" name="Text 4"/>
          <p:cNvSpPr/>
          <p:nvPr/>
        </p:nvSpPr>
        <p:spPr>
          <a:xfrm>
            <a:off x="6637437" y="2261116"/>
            <a:ext cx="166449" cy="388858"/>
          </a:xfrm>
          <a:prstGeom prst="rect">
            <a:avLst/>
          </a:prstGeom>
          <a:noFill/>
          <a:ln/>
        </p:spPr>
        <p:txBody>
          <a:bodyPr wrap="none" lIns="0" tIns="0" rIns="0" bIns="0" rtlCol="0" anchor="t"/>
          <a:lstStyle/>
          <a:p>
            <a:pPr algn="ctr" indent="0" marL="0">
              <a:lnSpc>
                <a:spcPts val="3050"/>
              </a:lnSpc>
              <a:buNone/>
            </a:pPr>
            <a:r>
              <a:rPr lang="en-US" sz="3050" b="1" dirty="0">
                <a:solidFill>
                  <a:srgbClr val="272525"/>
                </a:solidFill>
                <a:latin typeface="Petrona Bold" pitchFamily="34" charset="0"/>
                <a:ea typeface="Petrona Bold" pitchFamily="34" charset="-122"/>
                <a:cs typeface="Petrona Bold" pitchFamily="34" charset="-120"/>
              </a:rPr>
              <a:t>1</a:t>
            </a:r>
            <a:endParaRPr lang="en-US" sz="3050" dirty="0"/>
          </a:p>
        </p:txBody>
      </p:sp>
      <p:sp>
        <p:nvSpPr>
          <p:cNvPr id="9" name="Text 5"/>
          <p:cNvSpPr/>
          <p:nvPr/>
        </p:nvSpPr>
        <p:spPr>
          <a:xfrm>
            <a:off x="8078510" y="2147054"/>
            <a:ext cx="3358039" cy="405051"/>
          </a:xfrm>
          <a:prstGeom prst="rect">
            <a:avLst/>
          </a:prstGeom>
          <a:noFill/>
          <a:ln/>
        </p:spPr>
        <p:txBody>
          <a:bodyPr wrap="none" lIns="0" tIns="0" rIns="0" bIns="0" rtlCol="0" anchor="t"/>
          <a:lstStyle/>
          <a:p>
            <a:pPr algn="l" indent="0" marL="0">
              <a:lnSpc>
                <a:spcPts val="3150"/>
              </a:lnSpc>
              <a:buNone/>
            </a:pPr>
            <a:r>
              <a:rPr lang="en-US" sz="2550" b="1" dirty="0">
                <a:solidFill>
                  <a:srgbClr val="272525"/>
                </a:solidFill>
                <a:latin typeface="Petrona Bold" pitchFamily="34" charset="0"/>
                <a:ea typeface="Petrona Bold" pitchFamily="34" charset="-122"/>
                <a:cs typeface="Petrona Bold" pitchFamily="34" charset="-120"/>
              </a:rPr>
              <a:t>Capture Dependencies</a:t>
            </a:r>
            <a:endParaRPr lang="en-US" sz="2550" dirty="0"/>
          </a:p>
        </p:txBody>
      </p:sp>
      <p:sp>
        <p:nvSpPr>
          <p:cNvPr id="10" name="Text 6"/>
          <p:cNvSpPr/>
          <p:nvPr/>
        </p:nvSpPr>
        <p:spPr>
          <a:xfrm>
            <a:off x="8078510" y="2700218"/>
            <a:ext cx="5687854" cy="790099"/>
          </a:xfrm>
          <a:prstGeom prst="rect">
            <a:avLst/>
          </a:prstGeom>
          <a:noFill/>
          <a:ln/>
        </p:spPr>
        <p:txBody>
          <a:bodyPr wrap="square" lIns="0" tIns="0" rIns="0" bIns="0" rtlCol="0" anchor="t"/>
          <a:lstStyle/>
          <a:p>
            <a:pPr algn="l" indent="0" marL="0">
              <a:lnSpc>
                <a:spcPts val="3100"/>
              </a:lnSpc>
              <a:buNone/>
            </a:pPr>
            <a:r>
              <a:rPr lang="en-US" sz="1900" dirty="0">
                <a:solidFill>
                  <a:srgbClr val="272525"/>
                </a:solidFill>
                <a:latin typeface="Inter" pitchFamily="34" charset="0"/>
                <a:ea typeface="Inter" pitchFamily="34" charset="-122"/>
                <a:cs typeface="Inter" pitchFamily="34" charset="-120"/>
              </a:rPr>
              <a:t>Designed to model short- and long-term dependencies</a:t>
            </a:r>
            <a:endParaRPr lang="en-US" sz="1900" dirty="0"/>
          </a:p>
        </p:txBody>
      </p:sp>
      <p:sp>
        <p:nvSpPr>
          <p:cNvPr id="11" name="Shape 7"/>
          <p:cNvSpPr/>
          <p:nvPr/>
        </p:nvSpPr>
        <p:spPr>
          <a:xfrm>
            <a:off x="6967954" y="4524018"/>
            <a:ext cx="864037" cy="30480"/>
          </a:xfrm>
          <a:prstGeom prst="roundRect">
            <a:avLst>
              <a:gd name="adj" fmla="val 340200"/>
            </a:avLst>
          </a:prstGeom>
          <a:solidFill>
            <a:srgbClr val="B2D4E5"/>
          </a:solidFill>
          <a:ln/>
        </p:spPr>
      </p:sp>
      <p:sp>
        <p:nvSpPr>
          <p:cNvPr id="12" name="Shape 8"/>
          <p:cNvSpPr/>
          <p:nvPr/>
        </p:nvSpPr>
        <p:spPr>
          <a:xfrm>
            <a:off x="6443008" y="4261604"/>
            <a:ext cx="555427" cy="555427"/>
          </a:xfrm>
          <a:prstGeom prst="roundRect">
            <a:avLst>
              <a:gd name="adj" fmla="val 18669"/>
            </a:avLst>
          </a:prstGeom>
          <a:solidFill>
            <a:srgbClr val="CCEEFF"/>
          </a:solidFill>
          <a:ln w="15240">
            <a:solidFill>
              <a:srgbClr val="B2D4E5"/>
            </a:solidFill>
            <a:prstDash val="solid"/>
          </a:ln>
        </p:spPr>
      </p:sp>
      <p:sp>
        <p:nvSpPr>
          <p:cNvPr id="13" name="Text 9"/>
          <p:cNvSpPr/>
          <p:nvPr/>
        </p:nvSpPr>
        <p:spPr>
          <a:xfrm>
            <a:off x="6610410" y="4344829"/>
            <a:ext cx="220504" cy="388858"/>
          </a:xfrm>
          <a:prstGeom prst="rect">
            <a:avLst/>
          </a:prstGeom>
          <a:noFill/>
          <a:ln/>
        </p:spPr>
        <p:txBody>
          <a:bodyPr wrap="none" lIns="0" tIns="0" rIns="0" bIns="0" rtlCol="0" anchor="t"/>
          <a:lstStyle/>
          <a:p>
            <a:pPr algn="ctr" indent="0" marL="0">
              <a:lnSpc>
                <a:spcPts val="3050"/>
              </a:lnSpc>
              <a:buNone/>
            </a:pPr>
            <a:r>
              <a:rPr lang="en-US" sz="3050" b="1" dirty="0">
                <a:solidFill>
                  <a:srgbClr val="272525"/>
                </a:solidFill>
                <a:latin typeface="Petrona Bold" pitchFamily="34" charset="0"/>
                <a:ea typeface="Petrona Bold" pitchFamily="34" charset="-122"/>
                <a:cs typeface="Petrona Bold" pitchFamily="34" charset="-120"/>
              </a:rPr>
              <a:t>2</a:t>
            </a:r>
            <a:endParaRPr lang="en-US" sz="3050" dirty="0"/>
          </a:p>
        </p:txBody>
      </p:sp>
      <p:sp>
        <p:nvSpPr>
          <p:cNvPr id="14" name="Text 10"/>
          <p:cNvSpPr/>
          <p:nvPr/>
        </p:nvSpPr>
        <p:spPr>
          <a:xfrm>
            <a:off x="8078510" y="4230767"/>
            <a:ext cx="3240405" cy="405051"/>
          </a:xfrm>
          <a:prstGeom prst="rect">
            <a:avLst/>
          </a:prstGeom>
          <a:noFill/>
          <a:ln/>
        </p:spPr>
        <p:txBody>
          <a:bodyPr wrap="none" lIns="0" tIns="0" rIns="0" bIns="0" rtlCol="0" anchor="t"/>
          <a:lstStyle/>
          <a:p>
            <a:pPr algn="l" indent="0" marL="0">
              <a:lnSpc>
                <a:spcPts val="3150"/>
              </a:lnSpc>
              <a:buNone/>
            </a:pPr>
            <a:r>
              <a:rPr lang="en-US" sz="2550" b="1" dirty="0">
                <a:solidFill>
                  <a:srgbClr val="272525"/>
                </a:solidFill>
                <a:latin typeface="Petrona Bold" pitchFamily="34" charset="0"/>
                <a:ea typeface="Petrona Bold" pitchFamily="34" charset="-122"/>
                <a:cs typeface="Petrona Bold" pitchFamily="34" charset="-120"/>
              </a:rPr>
              <a:t>Results</a:t>
            </a:r>
            <a:endParaRPr lang="en-US" sz="2550" dirty="0"/>
          </a:p>
        </p:txBody>
      </p:sp>
      <p:sp>
        <p:nvSpPr>
          <p:cNvPr id="15" name="Text 11"/>
          <p:cNvSpPr/>
          <p:nvPr/>
        </p:nvSpPr>
        <p:spPr>
          <a:xfrm>
            <a:off x="8078510" y="4783931"/>
            <a:ext cx="5687854" cy="395049"/>
          </a:xfrm>
          <a:prstGeom prst="rect">
            <a:avLst/>
          </a:prstGeom>
          <a:noFill/>
          <a:ln/>
        </p:spPr>
        <p:txBody>
          <a:bodyPr wrap="none" lIns="0" tIns="0" rIns="0" bIns="0" rtlCol="0" anchor="t"/>
          <a:lstStyle/>
          <a:p>
            <a:pPr algn="l" indent="0" marL="0">
              <a:lnSpc>
                <a:spcPts val="3100"/>
              </a:lnSpc>
              <a:buNone/>
            </a:pPr>
            <a:r>
              <a:rPr lang="en-US" sz="1900" dirty="0">
                <a:solidFill>
                  <a:srgbClr val="272525"/>
                </a:solidFill>
                <a:latin typeface="Inter" pitchFamily="34" charset="0"/>
                <a:ea typeface="Inter" pitchFamily="34" charset="-122"/>
                <a:cs typeface="Inter" pitchFamily="34" charset="-120"/>
              </a:rPr>
              <a:t>MSE: 0.60, MAE: 0.58, R²: 0.9481</a:t>
            </a:r>
            <a:endParaRPr lang="en-US" sz="1900" dirty="0"/>
          </a:p>
        </p:txBody>
      </p:sp>
      <p:sp>
        <p:nvSpPr>
          <p:cNvPr id="16" name="Shape 12"/>
          <p:cNvSpPr/>
          <p:nvPr/>
        </p:nvSpPr>
        <p:spPr>
          <a:xfrm>
            <a:off x="6967954" y="6212681"/>
            <a:ext cx="864037" cy="30480"/>
          </a:xfrm>
          <a:prstGeom prst="roundRect">
            <a:avLst>
              <a:gd name="adj" fmla="val 340200"/>
            </a:avLst>
          </a:prstGeom>
          <a:solidFill>
            <a:srgbClr val="B2D4E5"/>
          </a:solidFill>
          <a:ln/>
        </p:spPr>
      </p:sp>
      <p:sp>
        <p:nvSpPr>
          <p:cNvPr id="17" name="Shape 13"/>
          <p:cNvSpPr/>
          <p:nvPr/>
        </p:nvSpPr>
        <p:spPr>
          <a:xfrm>
            <a:off x="6443008" y="5950268"/>
            <a:ext cx="555427" cy="555427"/>
          </a:xfrm>
          <a:prstGeom prst="roundRect">
            <a:avLst>
              <a:gd name="adj" fmla="val 18669"/>
            </a:avLst>
          </a:prstGeom>
          <a:solidFill>
            <a:srgbClr val="CCEEFF"/>
          </a:solidFill>
          <a:ln w="15240">
            <a:solidFill>
              <a:srgbClr val="B2D4E5"/>
            </a:solidFill>
            <a:prstDash val="solid"/>
          </a:ln>
        </p:spPr>
      </p:sp>
      <p:sp>
        <p:nvSpPr>
          <p:cNvPr id="18" name="Text 14"/>
          <p:cNvSpPr/>
          <p:nvPr/>
        </p:nvSpPr>
        <p:spPr>
          <a:xfrm>
            <a:off x="6610648" y="6033492"/>
            <a:ext cx="220028" cy="388858"/>
          </a:xfrm>
          <a:prstGeom prst="rect">
            <a:avLst/>
          </a:prstGeom>
          <a:noFill/>
          <a:ln/>
        </p:spPr>
        <p:txBody>
          <a:bodyPr wrap="none" lIns="0" tIns="0" rIns="0" bIns="0" rtlCol="0" anchor="t"/>
          <a:lstStyle/>
          <a:p>
            <a:pPr algn="ctr" indent="0" marL="0">
              <a:lnSpc>
                <a:spcPts val="3050"/>
              </a:lnSpc>
              <a:buNone/>
            </a:pPr>
            <a:r>
              <a:rPr lang="en-US" sz="3050" b="1" dirty="0">
                <a:solidFill>
                  <a:srgbClr val="272525"/>
                </a:solidFill>
                <a:latin typeface="Petrona Bold" pitchFamily="34" charset="0"/>
                <a:ea typeface="Petrona Bold" pitchFamily="34" charset="-122"/>
                <a:cs typeface="Petrona Bold" pitchFamily="34" charset="-120"/>
              </a:rPr>
              <a:t>3</a:t>
            </a:r>
            <a:endParaRPr lang="en-US" sz="3050" dirty="0"/>
          </a:p>
        </p:txBody>
      </p:sp>
      <p:sp>
        <p:nvSpPr>
          <p:cNvPr id="19" name="Text 15"/>
          <p:cNvSpPr/>
          <p:nvPr/>
        </p:nvSpPr>
        <p:spPr>
          <a:xfrm>
            <a:off x="8078510" y="5919430"/>
            <a:ext cx="3240405" cy="405051"/>
          </a:xfrm>
          <a:prstGeom prst="rect">
            <a:avLst/>
          </a:prstGeom>
          <a:noFill/>
          <a:ln/>
        </p:spPr>
        <p:txBody>
          <a:bodyPr wrap="none" lIns="0" tIns="0" rIns="0" bIns="0" rtlCol="0" anchor="t"/>
          <a:lstStyle/>
          <a:p>
            <a:pPr algn="l" indent="0" marL="0">
              <a:lnSpc>
                <a:spcPts val="3150"/>
              </a:lnSpc>
              <a:buNone/>
            </a:pPr>
            <a:r>
              <a:rPr lang="en-US" sz="2550" b="1" dirty="0">
                <a:solidFill>
                  <a:srgbClr val="272525"/>
                </a:solidFill>
                <a:latin typeface="Petrona Bold" pitchFamily="34" charset="0"/>
                <a:ea typeface="Petrona Bold" pitchFamily="34" charset="-122"/>
                <a:cs typeface="Petrona Bold" pitchFamily="34" charset="-120"/>
              </a:rPr>
              <a:t>Analysis</a:t>
            </a:r>
            <a:endParaRPr lang="en-US" sz="2550" dirty="0"/>
          </a:p>
        </p:txBody>
      </p:sp>
      <p:sp>
        <p:nvSpPr>
          <p:cNvPr id="20" name="Text 16"/>
          <p:cNvSpPr/>
          <p:nvPr/>
        </p:nvSpPr>
        <p:spPr>
          <a:xfrm>
            <a:off x="8078510" y="6472595"/>
            <a:ext cx="5687854" cy="790099"/>
          </a:xfrm>
          <a:prstGeom prst="rect">
            <a:avLst/>
          </a:prstGeom>
          <a:noFill/>
          <a:ln/>
        </p:spPr>
        <p:txBody>
          <a:bodyPr wrap="square" lIns="0" tIns="0" rIns="0" bIns="0" rtlCol="0" anchor="t"/>
          <a:lstStyle/>
          <a:p>
            <a:pPr algn="l" indent="0" marL="0">
              <a:lnSpc>
                <a:spcPts val="3100"/>
              </a:lnSpc>
              <a:buNone/>
            </a:pPr>
            <a:r>
              <a:rPr lang="en-US" sz="1900" dirty="0">
                <a:solidFill>
                  <a:srgbClr val="272525"/>
                </a:solidFill>
                <a:latin typeface="Inter" pitchFamily="34" charset="0"/>
                <a:ea typeface="Inter" pitchFamily="34" charset="-122"/>
                <a:cs typeface="Inter" pitchFamily="34" charset="-120"/>
              </a:rPr>
              <a:t>Performed well on complex patterns but required significant tuning</a:t>
            </a:r>
            <a:endParaRPr lang="en-US" sz="19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pic>
        <p:nvPicPr>
          <p:cNvPr id="3" name="Image 1" descr="preencoded.png">    </p:cNvPr>
          <p:cNvPicPr>
            <a:picLocks noChangeAspect="1"/>
          </p:cNvPicPr>
          <p:nvPr/>
        </p:nvPicPr>
        <p:blipFill>
          <a:blip r:embed="rId2"/>
          <a:stretch>
            <a:fillRect/>
          </a:stretch>
        </p:blipFill>
        <p:spPr>
          <a:xfrm>
            <a:off x="9452610" y="2808208"/>
            <a:ext cx="4869061" cy="2613065"/>
          </a:xfrm>
          <a:prstGeom prst="rect">
            <a:avLst/>
          </a:prstGeom>
        </p:spPr>
      </p:pic>
      <p:sp>
        <p:nvSpPr>
          <p:cNvPr id="4" name="Text 0"/>
          <p:cNvSpPr/>
          <p:nvPr/>
        </p:nvSpPr>
        <p:spPr>
          <a:xfrm>
            <a:off x="864037" y="871776"/>
            <a:ext cx="6480810" cy="809982"/>
          </a:xfrm>
          <a:prstGeom prst="rect">
            <a:avLst/>
          </a:prstGeom>
          <a:noFill/>
          <a:ln/>
        </p:spPr>
        <p:txBody>
          <a:bodyPr wrap="none" lIns="0" tIns="0" rIns="0" bIns="0" rtlCol="0" anchor="t"/>
          <a:lstStyle/>
          <a:p>
            <a:pPr indent="0" marL="0">
              <a:lnSpc>
                <a:spcPts val="6350"/>
              </a:lnSpc>
              <a:buNone/>
            </a:pPr>
            <a:r>
              <a:rPr lang="en-US" sz="5100" b="1" dirty="0">
                <a:solidFill>
                  <a:srgbClr val="000000"/>
                </a:solidFill>
                <a:latin typeface="Petrona Bold" pitchFamily="34" charset="0"/>
                <a:ea typeface="Petrona Bold" pitchFamily="34" charset="-122"/>
                <a:cs typeface="Petrona Bold" pitchFamily="34" charset="-120"/>
              </a:rPr>
              <a:t>Model 4: ARIMA</a:t>
            </a:r>
            <a:endParaRPr lang="en-US" sz="5100" dirty="0"/>
          </a:p>
        </p:txBody>
      </p:sp>
      <p:sp>
        <p:nvSpPr>
          <p:cNvPr id="5" name="Shape 1"/>
          <p:cNvSpPr/>
          <p:nvPr/>
        </p:nvSpPr>
        <p:spPr>
          <a:xfrm>
            <a:off x="864037" y="2052042"/>
            <a:ext cx="7415927" cy="1472327"/>
          </a:xfrm>
          <a:prstGeom prst="roundRect">
            <a:avLst>
              <a:gd name="adj" fmla="val 7043"/>
            </a:avLst>
          </a:prstGeom>
          <a:solidFill>
            <a:srgbClr val="CCEEFF"/>
          </a:solidFill>
          <a:ln w="15240">
            <a:solidFill>
              <a:srgbClr val="B2D4E5"/>
            </a:solidFill>
            <a:prstDash val="solid"/>
          </a:ln>
        </p:spPr>
      </p:sp>
      <p:sp>
        <p:nvSpPr>
          <p:cNvPr id="6" name="Text 2"/>
          <p:cNvSpPr/>
          <p:nvPr/>
        </p:nvSpPr>
        <p:spPr>
          <a:xfrm>
            <a:off x="1126093" y="2314099"/>
            <a:ext cx="3240405" cy="405051"/>
          </a:xfrm>
          <a:prstGeom prst="rect">
            <a:avLst/>
          </a:prstGeom>
          <a:noFill/>
          <a:ln/>
        </p:spPr>
        <p:txBody>
          <a:bodyPr wrap="none" lIns="0" tIns="0" rIns="0" bIns="0" rtlCol="0" anchor="t"/>
          <a:lstStyle/>
          <a:p>
            <a:pPr indent="0" marL="0">
              <a:lnSpc>
                <a:spcPts val="3150"/>
              </a:lnSpc>
              <a:buNone/>
            </a:pPr>
            <a:r>
              <a:rPr lang="en-US" sz="2550" b="1" dirty="0">
                <a:solidFill>
                  <a:srgbClr val="272525"/>
                </a:solidFill>
                <a:latin typeface="Petrona Bold" pitchFamily="34" charset="0"/>
                <a:ea typeface="Petrona Bold" pitchFamily="34" charset="-122"/>
                <a:cs typeface="Petrona Bold" pitchFamily="34" charset="-120"/>
              </a:rPr>
              <a:t>Traditional Model</a:t>
            </a:r>
            <a:endParaRPr lang="en-US" sz="2550" dirty="0"/>
          </a:p>
        </p:txBody>
      </p:sp>
      <p:sp>
        <p:nvSpPr>
          <p:cNvPr id="7" name="Text 3"/>
          <p:cNvSpPr/>
          <p:nvPr/>
        </p:nvSpPr>
        <p:spPr>
          <a:xfrm>
            <a:off x="1126093" y="2867263"/>
            <a:ext cx="6891814" cy="395049"/>
          </a:xfrm>
          <a:prstGeom prst="rect">
            <a:avLst/>
          </a:prstGeom>
          <a:noFill/>
          <a:ln/>
        </p:spPr>
        <p:txBody>
          <a:bodyPr wrap="none" lIns="0" tIns="0" rIns="0" bIns="0" rtlCol="0" anchor="t"/>
          <a:lstStyle/>
          <a:p>
            <a:pPr indent="0" marL="0">
              <a:lnSpc>
                <a:spcPts val="3100"/>
              </a:lnSpc>
              <a:buNone/>
            </a:pPr>
            <a:r>
              <a:rPr lang="en-US" sz="1900" dirty="0">
                <a:solidFill>
                  <a:srgbClr val="272525"/>
                </a:solidFill>
                <a:latin typeface="Inter" pitchFamily="34" charset="0"/>
                <a:ea typeface="Inter" pitchFamily="34" charset="-122"/>
                <a:cs typeface="Inter" pitchFamily="34" charset="-120"/>
              </a:rPr>
              <a:t>Forecasted linear trends and seasonality</a:t>
            </a:r>
            <a:endParaRPr lang="en-US" sz="1900" dirty="0"/>
          </a:p>
        </p:txBody>
      </p:sp>
      <p:sp>
        <p:nvSpPr>
          <p:cNvPr id="8" name="Shape 4"/>
          <p:cNvSpPr/>
          <p:nvPr/>
        </p:nvSpPr>
        <p:spPr>
          <a:xfrm>
            <a:off x="864037" y="3771186"/>
            <a:ext cx="7415927" cy="1472327"/>
          </a:xfrm>
          <a:prstGeom prst="roundRect">
            <a:avLst>
              <a:gd name="adj" fmla="val 7043"/>
            </a:avLst>
          </a:prstGeom>
          <a:solidFill>
            <a:srgbClr val="CCEEFF"/>
          </a:solidFill>
          <a:ln w="15240">
            <a:solidFill>
              <a:srgbClr val="B2D4E5"/>
            </a:solidFill>
            <a:prstDash val="solid"/>
          </a:ln>
        </p:spPr>
      </p:sp>
      <p:sp>
        <p:nvSpPr>
          <p:cNvPr id="9" name="Text 5"/>
          <p:cNvSpPr/>
          <p:nvPr/>
        </p:nvSpPr>
        <p:spPr>
          <a:xfrm>
            <a:off x="1126093" y="4033242"/>
            <a:ext cx="3240405" cy="405051"/>
          </a:xfrm>
          <a:prstGeom prst="rect">
            <a:avLst/>
          </a:prstGeom>
          <a:noFill/>
          <a:ln/>
        </p:spPr>
        <p:txBody>
          <a:bodyPr wrap="none" lIns="0" tIns="0" rIns="0" bIns="0" rtlCol="0" anchor="t"/>
          <a:lstStyle/>
          <a:p>
            <a:pPr indent="0" marL="0">
              <a:lnSpc>
                <a:spcPts val="3150"/>
              </a:lnSpc>
              <a:buNone/>
            </a:pPr>
            <a:r>
              <a:rPr lang="en-US" sz="2550" b="1" dirty="0">
                <a:solidFill>
                  <a:srgbClr val="272525"/>
                </a:solidFill>
                <a:latin typeface="Petrona Bold" pitchFamily="34" charset="0"/>
                <a:ea typeface="Petrona Bold" pitchFamily="34" charset="-122"/>
                <a:cs typeface="Petrona Bold" pitchFamily="34" charset="-120"/>
              </a:rPr>
              <a:t>Results</a:t>
            </a:r>
            <a:endParaRPr lang="en-US" sz="2550" dirty="0"/>
          </a:p>
        </p:txBody>
      </p:sp>
      <p:sp>
        <p:nvSpPr>
          <p:cNvPr id="10" name="Text 6"/>
          <p:cNvSpPr/>
          <p:nvPr/>
        </p:nvSpPr>
        <p:spPr>
          <a:xfrm>
            <a:off x="1126093" y="4586407"/>
            <a:ext cx="6891814" cy="395049"/>
          </a:xfrm>
          <a:prstGeom prst="rect">
            <a:avLst/>
          </a:prstGeom>
          <a:noFill/>
          <a:ln/>
        </p:spPr>
        <p:txBody>
          <a:bodyPr wrap="none" lIns="0" tIns="0" rIns="0" bIns="0" rtlCol="0" anchor="t"/>
          <a:lstStyle/>
          <a:p>
            <a:pPr indent="0" marL="0">
              <a:lnSpc>
                <a:spcPts val="3100"/>
              </a:lnSpc>
              <a:buNone/>
            </a:pPr>
            <a:r>
              <a:rPr lang="en-US" sz="1900" dirty="0">
                <a:solidFill>
                  <a:srgbClr val="272525"/>
                </a:solidFill>
                <a:latin typeface="Inter" pitchFamily="34" charset="0"/>
                <a:ea typeface="Inter" pitchFamily="34" charset="-122"/>
                <a:cs typeface="Inter" pitchFamily="34" charset="-120"/>
              </a:rPr>
              <a:t>MSE: 25.80, MAE: 4.22, R²: -1.1730</a:t>
            </a:r>
            <a:endParaRPr lang="en-US" sz="1900" dirty="0"/>
          </a:p>
        </p:txBody>
      </p:sp>
      <p:sp>
        <p:nvSpPr>
          <p:cNvPr id="11" name="Shape 7"/>
          <p:cNvSpPr/>
          <p:nvPr/>
        </p:nvSpPr>
        <p:spPr>
          <a:xfrm>
            <a:off x="864037" y="5490329"/>
            <a:ext cx="7415927" cy="1867376"/>
          </a:xfrm>
          <a:prstGeom prst="roundRect">
            <a:avLst>
              <a:gd name="adj" fmla="val 5553"/>
            </a:avLst>
          </a:prstGeom>
          <a:solidFill>
            <a:srgbClr val="CCEEFF"/>
          </a:solidFill>
          <a:ln w="15240">
            <a:solidFill>
              <a:srgbClr val="B2D4E5"/>
            </a:solidFill>
            <a:prstDash val="solid"/>
          </a:ln>
        </p:spPr>
      </p:sp>
      <p:sp>
        <p:nvSpPr>
          <p:cNvPr id="12" name="Text 8"/>
          <p:cNvSpPr/>
          <p:nvPr/>
        </p:nvSpPr>
        <p:spPr>
          <a:xfrm>
            <a:off x="1126093" y="5752386"/>
            <a:ext cx="3240405" cy="405051"/>
          </a:xfrm>
          <a:prstGeom prst="rect">
            <a:avLst/>
          </a:prstGeom>
          <a:noFill/>
          <a:ln/>
        </p:spPr>
        <p:txBody>
          <a:bodyPr wrap="none" lIns="0" tIns="0" rIns="0" bIns="0" rtlCol="0" anchor="t"/>
          <a:lstStyle/>
          <a:p>
            <a:pPr indent="0" marL="0">
              <a:lnSpc>
                <a:spcPts val="3150"/>
              </a:lnSpc>
              <a:buNone/>
            </a:pPr>
            <a:r>
              <a:rPr lang="en-US" sz="2550" b="1" dirty="0">
                <a:solidFill>
                  <a:srgbClr val="272525"/>
                </a:solidFill>
                <a:latin typeface="Petrona Bold" pitchFamily="34" charset="0"/>
                <a:ea typeface="Petrona Bold" pitchFamily="34" charset="-122"/>
                <a:cs typeface="Petrona Bold" pitchFamily="34" charset="-120"/>
              </a:rPr>
              <a:t>Analysis</a:t>
            </a:r>
            <a:endParaRPr lang="en-US" sz="2550" dirty="0"/>
          </a:p>
        </p:txBody>
      </p:sp>
      <p:sp>
        <p:nvSpPr>
          <p:cNvPr id="13" name="Text 9"/>
          <p:cNvSpPr/>
          <p:nvPr/>
        </p:nvSpPr>
        <p:spPr>
          <a:xfrm>
            <a:off x="1126093" y="6305550"/>
            <a:ext cx="6891814" cy="790099"/>
          </a:xfrm>
          <a:prstGeom prst="rect">
            <a:avLst/>
          </a:prstGeom>
          <a:noFill/>
          <a:ln/>
        </p:spPr>
        <p:txBody>
          <a:bodyPr wrap="square" lIns="0" tIns="0" rIns="0" bIns="0" rtlCol="0" anchor="t"/>
          <a:lstStyle/>
          <a:p>
            <a:pPr indent="0" marL="0">
              <a:lnSpc>
                <a:spcPts val="3100"/>
              </a:lnSpc>
              <a:buNone/>
            </a:pPr>
            <a:r>
              <a:rPr lang="en-US" sz="1900" dirty="0">
                <a:solidFill>
                  <a:srgbClr val="272525"/>
                </a:solidFill>
                <a:latin typeface="Inter" pitchFamily="34" charset="0"/>
                <a:ea typeface="Inter" pitchFamily="34" charset="-122"/>
                <a:cs typeface="Inter" pitchFamily="34" charset="-120"/>
              </a:rPr>
              <a:t>Struggled with non-stationary, highly fluctuating consumption data</a:t>
            </a:r>
            <a:endParaRPr lang="en-US" sz="19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14</Slides>
  <Notes>14</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14</vt:i4>
      </vt:variant>
    </vt:vector>
  </HeadingPairs>
  <TitlesOfParts>
    <vt:vector size="17"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2024-10-10T18:57:49Z</dcterms:created>
  <dcterms:modified xsi:type="dcterms:W3CDTF">2024-10-10T18:57:49Z</dcterms:modified>
</cp:coreProperties>
</file>